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0"/>
  </p:handoutMasterIdLst>
  <p:sldIdLst>
    <p:sldId id="281" r:id="rId2"/>
    <p:sldId id="298" r:id="rId3"/>
    <p:sldId id="299" r:id="rId4"/>
    <p:sldId id="300" r:id="rId5"/>
    <p:sldId id="302" r:id="rId6"/>
    <p:sldId id="317" r:id="rId7"/>
    <p:sldId id="303" r:id="rId8"/>
    <p:sldId id="314" r:id="rId9"/>
    <p:sldId id="309" r:id="rId10"/>
    <p:sldId id="385" r:id="rId11"/>
    <p:sldId id="311" r:id="rId12"/>
    <p:sldId id="310" r:id="rId13"/>
    <p:sldId id="323" r:id="rId14"/>
    <p:sldId id="324" r:id="rId15"/>
    <p:sldId id="327" r:id="rId16"/>
    <p:sldId id="325" r:id="rId17"/>
    <p:sldId id="326" r:id="rId18"/>
    <p:sldId id="328" r:id="rId19"/>
    <p:sldId id="329" r:id="rId20"/>
    <p:sldId id="330" r:id="rId21"/>
    <p:sldId id="307" r:id="rId22"/>
    <p:sldId id="316" r:id="rId23"/>
    <p:sldId id="313" r:id="rId24"/>
    <p:sldId id="312" r:id="rId25"/>
    <p:sldId id="320" r:id="rId26"/>
    <p:sldId id="315" r:id="rId27"/>
    <p:sldId id="331" r:id="rId28"/>
    <p:sldId id="333" r:id="rId29"/>
    <p:sldId id="305" r:id="rId30"/>
    <p:sldId id="306" r:id="rId31"/>
    <p:sldId id="348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52" r:id="rId43"/>
    <p:sldId id="332" r:id="rId44"/>
    <p:sldId id="319" r:id="rId45"/>
    <p:sldId id="334" r:id="rId46"/>
    <p:sldId id="386" r:id="rId47"/>
    <p:sldId id="387" r:id="rId48"/>
    <p:sldId id="359" r:id="rId49"/>
    <p:sldId id="360" r:id="rId50"/>
    <p:sldId id="361" r:id="rId51"/>
    <p:sldId id="362" r:id="rId52"/>
    <p:sldId id="363" r:id="rId53"/>
    <p:sldId id="364" r:id="rId54"/>
    <p:sldId id="365" r:id="rId55"/>
    <p:sldId id="366" r:id="rId56"/>
    <p:sldId id="367" r:id="rId57"/>
    <p:sldId id="368" r:id="rId58"/>
    <p:sldId id="369" r:id="rId59"/>
    <p:sldId id="392" r:id="rId60"/>
    <p:sldId id="335" r:id="rId61"/>
    <p:sldId id="389" r:id="rId62"/>
    <p:sldId id="390" r:id="rId63"/>
    <p:sldId id="391" r:id="rId64"/>
    <p:sldId id="349" r:id="rId65"/>
    <p:sldId id="351" r:id="rId66"/>
    <p:sldId id="350" r:id="rId67"/>
    <p:sldId id="353" r:id="rId68"/>
    <p:sldId id="354" r:id="rId69"/>
    <p:sldId id="355" r:id="rId70"/>
    <p:sldId id="356" r:id="rId71"/>
    <p:sldId id="318" r:id="rId72"/>
    <p:sldId id="358" r:id="rId73"/>
    <p:sldId id="396" r:id="rId74"/>
    <p:sldId id="304" r:id="rId75"/>
    <p:sldId id="370" r:id="rId76"/>
    <p:sldId id="371" r:id="rId77"/>
    <p:sldId id="372" r:id="rId78"/>
    <p:sldId id="373" r:id="rId79"/>
    <p:sldId id="374" r:id="rId80"/>
    <p:sldId id="375" r:id="rId81"/>
    <p:sldId id="376" r:id="rId82"/>
    <p:sldId id="377" r:id="rId83"/>
    <p:sldId id="378" r:id="rId84"/>
    <p:sldId id="379" r:id="rId85"/>
    <p:sldId id="380" r:id="rId86"/>
    <p:sldId id="381" r:id="rId87"/>
    <p:sldId id="394" r:id="rId88"/>
    <p:sldId id="382" r:id="rId8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2" autoAdjust="0"/>
    <p:restoredTop sz="95455" autoAdjust="0"/>
  </p:normalViewPr>
  <p:slideViewPr>
    <p:cSldViewPr snapToGrid="0">
      <p:cViewPr varScale="1">
        <p:scale>
          <a:sx n="71" d="100"/>
          <a:sy n="71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832E81-667F-4E51-9623-E52489B13E8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8D60AAFF-5D6F-4882-B971-40362D0463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59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Conector recto 186"/>
          <p:cNvCxnSpPr/>
          <p:nvPr/>
        </p:nvCxnSpPr>
        <p:spPr>
          <a:xfrm flipH="1">
            <a:off x="3320254" y="1395083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167" idx="2"/>
          </p:cNvCxnSpPr>
          <p:nvPr/>
        </p:nvCxnSpPr>
        <p:spPr>
          <a:xfrm>
            <a:off x="11190449" y="2237510"/>
            <a:ext cx="5034" cy="175872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2238374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3876959" y="1868593"/>
            <a:ext cx="44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2238293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2229898"/>
            <a:ext cx="2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225511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2230090"/>
            <a:ext cx="1836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3184" y="1394829"/>
            <a:ext cx="0" cy="83068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81757" y="1118603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85638" y="1716306"/>
            <a:ext cx="1980000" cy="338012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700" dirty="0" smtClean="0">
                  <a:solidFill>
                    <a:schemeClr val="tx1"/>
                  </a:solidFill>
                </a:rPr>
                <a:t>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2508557"/>
            <a:ext cx="1800000" cy="37924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78491" y="1663122"/>
            <a:ext cx="1980000" cy="37924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3193" y="2518408"/>
            <a:ext cx="1798283" cy="375698"/>
            <a:chOff x="5016000" y="1040449"/>
            <a:chExt cx="2157939" cy="593937"/>
          </a:xfrm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31" name="Grupo 2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5527" y="366114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6" name="Rectángulo 2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E. HERNANDEZ PEÑA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EM00631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Junta de Reclutamiento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0924" y="424628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5" name="Rectángulo 2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A. BERMEA BALDERAS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Archivo Municipal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7" name="Grupo 2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4826921"/>
            <a:ext cx="1800000" cy="389165"/>
            <a:chOff x="5016000" y="1040449"/>
            <a:chExt cx="2157939" cy="615227"/>
          </a:xfrm>
        </p:grpSpPr>
        <p:sp>
          <p:nvSpPr>
            <p:cNvPr id="248" name="Rectángulo 2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ángulo 2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upo 2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0650" y="3662707"/>
            <a:ext cx="1800000" cy="389165"/>
            <a:chOff x="5016000" y="1040449"/>
            <a:chExt cx="2157939" cy="615227"/>
          </a:xfrm>
        </p:grpSpPr>
        <p:sp>
          <p:nvSpPr>
            <p:cNvPr id="286" name="Rectángulo 2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ángulo 2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6092" y="3083839"/>
            <a:ext cx="1800000" cy="389165"/>
            <a:chOff x="5016000" y="1040449"/>
            <a:chExt cx="2157939" cy="615227"/>
          </a:xfrm>
        </p:grpSpPr>
        <p:sp>
          <p:nvSpPr>
            <p:cNvPr id="289" name="Rectángulo 2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ángulo 2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0" name="Grupo 2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0" y="4820853"/>
            <a:ext cx="1800000" cy="389165"/>
            <a:chOff x="5016000" y="1040449"/>
            <a:chExt cx="2157939" cy="615227"/>
          </a:xfrm>
        </p:grpSpPr>
        <p:sp>
          <p:nvSpPr>
            <p:cNvPr id="301" name="Rectángulo 3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ángulo 3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1839" y="4244798"/>
            <a:ext cx="1800000" cy="389164"/>
            <a:chOff x="5016000" y="1040450"/>
            <a:chExt cx="2157939" cy="615226"/>
          </a:xfrm>
        </p:grpSpPr>
        <p:sp>
          <p:nvSpPr>
            <p:cNvPr id="304" name="Rectángulo 3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ángulo 3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EM06853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Agencia Fiscal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843" y="3078960"/>
            <a:ext cx="1800000" cy="389165"/>
            <a:chOff x="5016000" y="1040449"/>
            <a:chExt cx="2157939" cy="615227"/>
          </a:xfrm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21233" y="1184747"/>
            <a:ext cx="1800000" cy="347362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6371" y="2509048"/>
            <a:ext cx="1800000" cy="381791"/>
            <a:chOff x="5016000" y="1052106"/>
            <a:chExt cx="2157939" cy="603570"/>
          </a:xfrm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2106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97" y="3096362"/>
            <a:ext cx="1800000" cy="396539"/>
            <a:chOff x="5024840" y="1028792"/>
            <a:chExt cx="2157939" cy="626884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2484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84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5483" y="3673982"/>
            <a:ext cx="1800000" cy="396539"/>
            <a:chOff x="5016000" y="1028792"/>
            <a:chExt cx="2157939" cy="626884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29405" y="3662707"/>
            <a:ext cx="1800000" cy="389165"/>
            <a:chOff x="5016000" y="1040449"/>
            <a:chExt cx="2157939" cy="615227"/>
          </a:xfrm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PENÉLOPE CISNEROS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Depto. Modernización 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0726" y="3078437"/>
            <a:ext cx="1800000" cy="389165"/>
            <a:chOff x="5016000" y="1040449"/>
            <a:chExt cx="2157939" cy="615227"/>
          </a:xfrm>
        </p:grpSpPr>
        <p:sp>
          <p:nvSpPr>
            <p:cNvPr id="192" name="Rectángulo 1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Sindico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o 1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21" y="5407556"/>
            <a:ext cx="1800000" cy="389165"/>
            <a:chOff x="5016000" y="1040449"/>
            <a:chExt cx="2157939" cy="615227"/>
          </a:xfrm>
        </p:grpSpPr>
        <p:sp>
          <p:nvSpPr>
            <p:cNvPr id="195" name="Rectángulo 1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Jurídico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o 1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5202" y="5405242"/>
            <a:ext cx="1800001" cy="389166"/>
            <a:chOff x="5016000" y="1040448"/>
            <a:chExt cx="2157940" cy="615228"/>
          </a:xfrm>
        </p:grpSpPr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ángulo 1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36779" y="2500980"/>
            <a:ext cx="1800000" cy="389165"/>
            <a:chOff x="5016000" y="1040449"/>
            <a:chExt cx="2157939" cy="615227"/>
          </a:xfrm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upo 2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91157" y="2508581"/>
            <a:ext cx="1800000" cy="389165"/>
            <a:chOff x="5016000" y="1040449"/>
            <a:chExt cx="2157939" cy="615227"/>
          </a:xfrm>
        </p:grpSpPr>
        <p:sp>
          <p:nvSpPr>
            <p:cNvPr id="206" name="Rectángulo 2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ángulo 2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upo 2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442" y="3098239"/>
            <a:ext cx="1800000" cy="389165"/>
            <a:chOff x="5016000" y="1040449"/>
            <a:chExt cx="2157939" cy="615227"/>
          </a:xfrm>
        </p:grpSpPr>
        <p:sp>
          <p:nvSpPr>
            <p:cNvPr id="209" name="Rectángulo 2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ángulo 2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6618" y="3676223"/>
            <a:ext cx="1800003" cy="389164"/>
            <a:chOff x="5015998" y="1040450"/>
            <a:chExt cx="2157941" cy="615226"/>
          </a:xfrm>
        </p:grpSpPr>
        <p:sp>
          <p:nvSpPr>
            <p:cNvPr id="216" name="Rectángulo 2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Rectángulo 2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971054" y="223078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9689775" y="5967102"/>
            <a:ext cx="21098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30 de Junio de 2022</a:t>
            </a:r>
            <a:endParaRPr lang="es-MX" sz="1100" i="1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35360" y="6570957"/>
            <a:ext cx="6343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**NOTA: El Organigrama se encuentra en proceso de elaboración y aún continua en constante movimiento</a:t>
            </a:r>
            <a:endParaRPr lang="es-MX" sz="1100" i="1" dirty="0"/>
          </a:p>
        </p:txBody>
      </p:sp>
      <p:sp>
        <p:nvSpPr>
          <p:cNvPr id="108" name="CuadroTexto 107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2512" y="2500980"/>
            <a:ext cx="1800000" cy="389165"/>
            <a:chOff x="5016000" y="1040449"/>
            <a:chExt cx="2157939" cy="615227"/>
          </a:xfrm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>
                  <a:solidFill>
                    <a:prstClr val="black"/>
                  </a:solidFill>
                </a:rPr>
                <a:t>EVERARDO RODRIGUEZ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BALLESTEROS</a:t>
              </a:r>
              <a:endParaRPr lang="es-ES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6" name="CuadroTexto 115"/>
          <p:cNvSpPr txBox="1"/>
          <p:nvPr/>
        </p:nvSpPr>
        <p:spPr>
          <a:xfrm>
            <a:off x="9868715" y="6288683"/>
            <a:ext cx="2153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i="1" dirty="0" smtClean="0"/>
              <a:t>No se cuenta con Vacantes</a:t>
            </a:r>
            <a:endParaRPr lang="es-MX" sz="1400" b="1" i="1" dirty="0"/>
          </a:p>
        </p:txBody>
      </p:sp>
    </p:spTree>
    <p:extLst>
      <p:ext uri="{BB962C8B-B14F-4D97-AF65-F5344CB8AC3E}">
        <p14:creationId xmlns:p14="http://schemas.microsoft.com/office/powerpoint/2010/main" val="1627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PANTEÓN MUNICIPAL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175512"/>
            <a:ext cx="2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024428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JOSÉ JAVIER GONZÁLEZ ORTIZ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1531522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1531979"/>
            <a:ext cx="0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039077"/>
            <a:ext cx="1980000" cy="327677"/>
            <a:chOff x="5016000" y="1137655"/>
            <a:chExt cx="2157939" cy="518021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7655"/>
              <a:ext cx="2157939" cy="412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BARBARA PONCE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99045" y="153379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0568" y="2143826"/>
            <a:ext cx="1980000" cy="562389"/>
            <a:chOff x="5016000" y="1040449"/>
            <a:chExt cx="2157939" cy="889076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878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EM05899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EUSEBIO LEIJA REYES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ROBERTO ANAYA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502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1" y="20903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E. RIVERA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EM07839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ángulo 7"/>
          <p:cNvSpPr/>
          <p:nvPr/>
        </p:nvSpPr>
        <p:spPr>
          <a:xfrm>
            <a:off x="1509832" y="1634388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GUADALUPE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104701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SAGRADO CORAZÓN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8710569" y="1678945"/>
            <a:ext cx="1980000" cy="33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PANTEÓN EJIDAL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61399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ANTONIO AVITIA MEDINA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SANTOS A. GONZÁLEZ CORTEZ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3513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HERNÁNDEZ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EM09335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3870437"/>
            <a:ext cx="1980000" cy="607782"/>
            <a:chOff x="5016000" y="1010312"/>
            <a:chExt cx="2157940" cy="964655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10312"/>
              <a:ext cx="2157940" cy="91818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EM01023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MAURILIO GARCÍA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J. LÓPEZ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46389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LOZANO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EM05314</a:t>
              </a:r>
              <a:r>
                <a:rPr lang="es-ES" sz="800" dirty="0" smtClean="0">
                  <a:solidFill>
                    <a:prstClr val="black"/>
                  </a:solidFill>
                </a:rPr>
                <a:t> Peón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50501"/>
            <a:ext cx="1980000" cy="322485"/>
            <a:chOff x="5016000" y="1145862"/>
            <a:chExt cx="2157939" cy="509814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45862"/>
              <a:ext cx="2157939" cy="40403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JUANITA L. ALVARADO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4005" y="2847963"/>
            <a:ext cx="1980000" cy="517457"/>
            <a:chOff x="5016000" y="1153673"/>
            <a:chExt cx="2157940" cy="821294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53673"/>
              <a:ext cx="2157940" cy="7748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JEIMY Y. VÁZQUEZ GÁMEZ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IRMA L. SÁNCHEZ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40467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3438903"/>
            <a:ext cx="1980000" cy="714047"/>
            <a:chOff x="5016000" y="1381249"/>
            <a:chExt cx="2157940" cy="1133316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81249"/>
              <a:ext cx="2157940" cy="9815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SÁNCHEZ MALDONADO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MARTÍNEZ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APOLINAR MENDOZA FLORES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Velador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5" y="4235268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EM09409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VICENTE LINARES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EM04505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HUGO SANCHEZ DE LA CRUZ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Cabo, Peón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4807173"/>
            <a:ext cx="1980000" cy="741962"/>
            <a:chOff x="5016000" y="1336943"/>
            <a:chExt cx="2157940" cy="1177622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36943"/>
              <a:ext cx="2157940" cy="102587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P. SÁNCHEZ DE LA CRUZ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JOEL BALDERAS TERRAZAS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ALFONSO CORTEZ RODRÍGUEZ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80065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5631973"/>
            <a:ext cx="1980000" cy="329583"/>
            <a:chOff x="5016000" y="1134642"/>
            <a:chExt cx="2157939" cy="521034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34642"/>
              <a:ext cx="2157939" cy="41525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FRAUSTO IBARRA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EM07006</a:t>
              </a:r>
              <a:r>
                <a:rPr lang="es-ES" sz="800" dirty="0" smtClean="0">
                  <a:solidFill>
                    <a:prstClr val="black"/>
                  </a:solidFill>
                </a:rPr>
                <a:t> 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2714" y="6039754"/>
            <a:ext cx="1980097" cy="500033"/>
            <a:chOff x="5016000" y="1040449"/>
            <a:chExt cx="2158044" cy="79049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69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EM01926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ARTURO MARTÍNEZ NAVARRETE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SALVADOR MARTÍNEZ ESQUIVEL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104" y="159644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Operador de Maquinaria, Chofer de Carga General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0076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JUNTA MUNICIPAL DE RECLUTAMIENTO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0301" y="1491379"/>
            <a:ext cx="2" cy="7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04812" y="26376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S. MARTÍNEZ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DINORAH ELIZABETH HERNÁNDEZ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EM00631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5762" y="2636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ISIDORO ALCALA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>
            <a:off x="2194812" y="2199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195174" y="2199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9787159" y="2198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9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19459" y="26266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4" y="2109318"/>
            <a:ext cx="32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JURÍDICO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62821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6" y="150502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4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EM09780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963" y="191564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DE LA PAZ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8376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AIDA M. GUARDIOLA RAMÍREZ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Jurídico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628879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044" y="19156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ABIGAIL ALFARO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EM05609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459" y="28319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F. VALADEZ SALINAS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EM06494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Jurídico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378" y="28398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ILIANA YUDITH GARCÍA RIVERA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1071" y="19147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ANGEL RAUL MORENO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07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5530025" y="409320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390920" y="41000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648239" y="3387298"/>
            <a:ext cx="169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30089" y="2049845"/>
            <a:ext cx="10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INGRESOS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01406" y="1341545"/>
            <a:ext cx="2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9143" y="18752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COREI C. HERNÁNDEZ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0652" y="1261431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22716" y="277299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3460472" y="2794075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0765" y="187523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7989" y="25784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ZAMORA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33451" y="2586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J. BALLESTEROS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Operativo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8239" y="31988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RUBÍ A. JUÁREZ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66846" y="3198882"/>
            <a:ext cx="1980000" cy="579665"/>
            <a:chOff x="5016000" y="1040449"/>
            <a:chExt cx="2157939" cy="91638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554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EM06964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EDGAR MIRELES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CARREON HEREDIA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223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71180" y="43668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JENNIFER DE LOS SANTOS OLGUÍN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EM08784</a:t>
              </a:r>
              <a:r>
                <a:rPr lang="es-ES" sz="800" dirty="0" smtClean="0">
                  <a:solidFill>
                    <a:prstClr val="black"/>
                  </a:solidFill>
                </a:rPr>
                <a:t> Caja 2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927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SUSANA A. VILLEGAS REBOLLOSO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EM06921</a:t>
              </a:r>
              <a:r>
                <a:rPr lang="es-ES" sz="800" dirty="0" smtClean="0">
                  <a:solidFill>
                    <a:prstClr val="black"/>
                  </a:solidFill>
                </a:rPr>
                <a:t> Caja 1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43441" y="43661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A. BALTAZAR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Caja 3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1382706" y="4096471"/>
            <a:ext cx="41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164" y="49283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SANTOS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EM09976</a:t>
              </a:r>
              <a:r>
                <a:rPr lang="es-ES" sz="800" dirty="0" smtClean="0">
                  <a:solidFill>
                    <a:prstClr val="black"/>
                  </a:solidFill>
                </a:rPr>
                <a:t> Caja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37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8712814" y="3620785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457356" y="3612234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COMERCIO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153182"/>
            <a:ext cx="2" cy="34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091302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098166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05103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29035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ALEJANDRO DE JESÚS GARZA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EM07544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Supervisor de Inspectores e Interventores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29121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CÓRDOVA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Supervisora de pulgas, tianguis y comercio ambulante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88469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ARTURO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460429" y="3612234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747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YUDITH L. ARMENDÁRIZ RANGEL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EM09302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903582"/>
            <a:ext cx="2160000" cy="389164"/>
            <a:chOff x="5016000" y="1040450"/>
            <a:chExt cx="2157939" cy="615226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CASTELLANOS OROZCO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EM07134</a:t>
              </a:r>
              <a:r>
                <a:rPr lang="es-ES" sz="800" dirty="0" smtClean="0">
                  <a:solidFill>
                    <a:schemeClr val="tx1"/>
                  </a:solidFill>
                </a:rPr>
                <a:t> Sub-coordinador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Conector recto 34"/>
          <p:cNvCxnSpPr/>
          <p:nvPr/>
        </p:nvCxnSpPr>
        <p:spPr>
          <a:xfrm flipH="1">
            <a:off x="6098841" y="2196828"/>
            <a:ext cx="16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19946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GUTIÉRREZ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EM03305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245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VEGA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EM00715</a:t>
              </a:r>
              <a:r>
                <a:rPr lang="es-ES" sz="800" dirty="0">
                  <a:solidFill>
                    <a:prstClr val="black"/>
                  </a:solidFill>
                </a:rPr>
                <a:t> Inspector e Interventor </a:t>
              </a: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472352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FRUCTUOSO  HARO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2006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GONZÁLEZ BARRIENTOS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567096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61494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BRISEÑO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37703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E. SOTO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EM05613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2406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ARENAS SARABIA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47191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VICENTE GUERRERO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EM04604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19629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RAMÓN LIMAS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566660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DE J. FLORES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994" y="61451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R. MARTÍNEZ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378271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ISAID SAUCEDO BARBOZA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EM09998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e Interventor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8266" y="4253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FLORES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 e Interventor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6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41"/>
          <p:cNvCxnSpPr/>
          <p:nvPr/>
        </p:nvCxnSpPr>
        <p:spPr>
          <a:xfrm flipH="1">
            <a:off x="9058976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7193887" y="2049852"/>
            <a:ext cx="9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EGRESOS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165204" y="1341552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18839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84450" y="1261438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5422" y="1873341"/>
            <a:ext cx="2160000" cy="389165"/>
            <a:chOff x="5016000" y="1040449"/>
            <a:chExt cx="2157939" cy="61522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86514" y="2515827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74826" y="2752817"/>
            <a:ext cx="1980000" cy="1123583"/>
            <a:chOff x="5016000" y="1040447"/>
            <a:chExt cx="2157939" cy="1776263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6019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EM05944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SIFUENTES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ISELA CARO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JENY M. MANCHA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EM06051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FABIOLA GONZÁLEZ VÁSQUEZ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CORRAL MURILLO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5822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3191603" y="2515827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04164" y="2753001"/>
            <a:ext cx="1980000" cy="742583"/>
            <a:chOff x="5016000" y="1040447"/>
            <a:chExt cx="2157939" cy="1173943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417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ARTURO G. REYES MUÑOZ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ANTONIO ZERRWECK ÁLVAREZ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REBECA CARRILLO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798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Conector recto 73"/>
          <p:cNvCxnSpPr>
            <a:stCxn id="93" idx="2"/>
          </p:cNvCxnSpPr>
          <p:nvPr/>
        </p:nvCxnSpPr>
        <p:spPr>
          <a:xfrm>
            <a:off x="2437823" y="3380356"/>
            <a:ext cx="1205843" cy="24564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 flipH="1">
            <a:off x="3649270" y="3770220"/>
            <a:ext cx="2" cy="20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1212656" y="3809668"/>
            <a:ext cx="2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H="1">
            <a:off x="9882890" y="2807522"/>
            <a:ext cx="2" cy="24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7025450" y="243281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AGENCIA FISCAL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23310"/>
            <a:ext cx="2" cy="24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2426283" y="2806343"/>
            <a:ext cx="7452000" cy="473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747635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245937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J. RÍOS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EM08181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4786" y="22332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KARINA ZÚÑIGA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EM06973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1" name="Conector recto 90"/>
          <p:cNvCxnSpPr/>
          <p:nvPr/>
        </p:nvCxnSpPr>
        <p:spPr>
          <a:xfrm flipH="1">
            <a:off x="2435806" y="2806343"/>
            <a:ext cx="2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2" name="Rectángulo 91"/>
          <p:cNvSpPr/>
          <p:nvPr/>
        </p:nvSpPr>
        <p:spPr>
          <a:xfrm>
            <a:off x="5352974" y="3076882"/>
            <a:ext cx="1476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</a:t>
            </a:r>
            <a:r>
              <a:rPr lang="es-ES" sz="1000" b="1" dirty="0">
                <a:solidFill>
                  <a:schemeClr val="tx1"/>
                </a:solidFill>
              </a:rPr>
              <a:t>ARCHIVO </a:t>
            </a:r>
          </a:p>
        </p:txBody>
      </p:sp>
      <p:sp>
        <p:nvSpPr>
          <p:cNvPr id="93" name="Rectángulo 92"/>
          <p:cNvSpPr/>
          <p:nvPr/>
        </p:nvSpPr>
        <p:spPr>
          <a:xfrm>
            <a:off x="1717823" y="3076882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CASETAS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9151382" y="3073521"/>
            <a:ext cx="144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INTERVENTOR CAJAS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82656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NORTE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019270" y="3619573"/>
            <a:ext cx="1260000" cy="303474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CASETA SUR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0620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IBARRA VELÁZQUEZ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EM03602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8" y="46153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ABELARDO ROMERO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656" y="519040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ÁNGEL SALAZAR ADAME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9270" y="4056270"/>
            <a:ext cx="1980000" cy="389165"/>
            <a:chOff x="5016000" y="1040449"/>
            <a:chExt cx="2157943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HERRERA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3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EM07013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461147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SANTOS JACEL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EM07336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19171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ULISES FABELA BUSTAMANTE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53666" y="57756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MEDINA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0132" y="3617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N. REYES LÓPEZ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35395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JAVIER LUNA OZUNA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EM03969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082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ENRIQUE DE LUNA RIOJAS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EM04797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46364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CAROLINA ROSALES DE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EM06489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89194" y="519107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G. MENCHACA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EM02936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6" name="Conector recto 75"/>
          <p:cNvCxnSpPr>
            <a:stCxn id="93" idx="2"/>
          </p:cNvCxnSpPr>
          <p:nvPr/>
        </p:nvCxnSpPr>
        <p:spPr>
          <a:xfrm flipH="1">
            <a:off x="1203682" y="3380356"/>
            <a:ext cx="1234141" cy="2312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7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ALCOHOLES</a:t>
            </a: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289490"/>
            <a:ext cx="2" cy="26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3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225765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32702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03118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ABEL LÓPEZ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EM07162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03973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PÉREZ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EM09875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2416068"/>
            <a:ext cx="2160000" cy="389164"/>
            <a:chOff x="5016000" y="1040450"/>
            <a:chExt cx="2157939" cy="615226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ANTONIO CARRIZALES VIDALES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EM07249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Inspectores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3112083" y="3940140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74555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EM08486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22818" y="37541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PEÑA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EM08831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929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8761534" y="3844701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3459024" y="3851525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EJECUCIÓN FISCAL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41544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112083" y="3354019"/>
            <a:ext cx="58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0132" y="1875231"/>
            <a:ext cx="216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7356" y="31594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HERNÁNDEZ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EM06857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31679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Subcoordinador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9722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HUITRON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EM05529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61197" y="41387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SANDRA P. VELÁZQUEZ CORZO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EM06181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65350" y="417547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CARRIZALES BECERRA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EM08783</a:t>
              </a:r>
              <a:r>
                <a:rPr lang="es-ES" sz="800" dirty="0" smtClean="0">
                  <a:solidFill>
                    <a:prstClr val="black"/>
                  </a:solidFill>
                </a:rPr>
                <a:t> Notificador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Conector recto 62"/>
          <p:cNvCxnSpPr/>
          <p:nvPr/>
        </p:nvCxnSpPr>
        <p:spPr>
          <a:xfrm flipH="1">
            <a:off x="3458186" y="3847969"/>
            <a:ext cx="525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697" y="2539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EM06853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/>
          <p:cNvCxnSpPr/>
          <p:nvPr/>
        </p:nvCxnSpPr>
        <p:spPr>
          <a:xfrm flipH="1">
            <a:off x="7119456" y="2049844"/>
            <a:ext cx="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PRESUPUESTOS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773" y="1398694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456" y="18770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CLAUDIA IMELDA FLORES SANABRIA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EM05540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53322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DE ALBA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0019" y="1261430"/>
            <a:ext cx="2340000" cy="375698"/>
            <a:chOff x="5016000" y="1040449"/>
            <a:chExt cx="2157939" cy="59393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8662" y="1877042"/>
            <a:ext cx="2160000" cy="389164"/>
            <a:chOff x="5016000" y="1040450"/>
            <a:chExt cx="2157939" cy="61522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ALVARADO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EM08777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Presupuestos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9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1403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140477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1404692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1398971"/>
            <a:ext cx="2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1409332"/>
            <a:ext cx="2" cy="50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1406537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808361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1406537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1689583"/>
            <a:ext cx="1800000" cy="389165"/>
            <a:chOff x="5016000" y="1040449"/>
            <a:chExt cx="2157939" cy="615227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2" y="2163864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2592696"/>
            <a:ext cx="1800001" cy="389165"/>
            <a:chOff x="5016000" y="1040449"/>
            <a:chExt cx="1798283" cy="615227"/>
          </a:xfrm>
          <a:solidFill>
            <a:schemeClr val="bg1"/>
          </a:solidFill>
        </p:grpSpPr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1798283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1798283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024071"/>
            <a:ext cx="1800000" cy="389166"/>
            <a:chOff x="5016000" y="1040449"/>
            <a:chExt cx="2157939" cy="615227"/>
          </a:xfrm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D.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461713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3896770"/>
            <a:ext cx="1800000" cy="389165"/>
            <a:chOff x="5016000" y="1040449"/>
            <a:chExt cx="2157939" cy="615227"/>
          </a:xfrm>
        </p:grpSpPr>
        <p:sp>
          <p:nvSpPr>
            <p:cNvPr id="144" name="Rectángulo 1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322542"/>
            <a:ext cx="1800000" cy="389165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RAMIRO HARO HARB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EM08858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941" y="4760442"/>
            <a:ext cx="1800000" cy="389165"/>
            <a:chOff x="5016000" y="1040449"/>
            <a:chExt cx="2157939" cy="615227"/>
          </a:xfrm>
        </p:grpSpPr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G. ZAPATA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665" y="6063775"/>
            <a:ext cx="1800000" cy="389165"/>
            <a:chOff x="5016000" y="1040449"/>
            <a:chExt cx="2157939" cy="615227"/>
          </a:xfrm>
        </p:grpSpPr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L. GARZA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Centro Historio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1684141"/>
            <a:ext cx="1800000" cy="389165"/>
            <a:chOff x="5016000" y="1040449"/>
            <a:chExt cx="2157939" cy="615227"/>
          </a:xfrm>
        </p:grpSpPr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ángulo 1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749301"/>
            <a:ext cx="1800000" cy="389165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upo 1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650572"/>
            <a:ext cx="1800000" cy="389165"/>
            <a:chOff x="5016000" y="1040449"/>
            <a:chExt cx="2157939" cy="615227"/>
          </a:xfrm>
        </p:grpSpPr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MORÍN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ángulo 2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3137037"/>
            <a:ext cx="1800000" cy="389165"/>
            <a:chOff x="5016000" y="1040449"/>
            <a:chExt cx="2157939" cy="615227"/>
          </a:xfrm>
        </p:grpSpPr>
        <p:sp>
          <p:nvSpPr>
            <p:cNvPr id="218" name="Rectángulo 2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Y. RUIZ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ángulo 2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DIF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0" name="Grupo 2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2159681"/>
            <a:ext cx="1800000" cy="389165"/>
            <a:chOff x="5016000" y="1040449"/>
            <a:chExt cx="2157939" cy="615227"/>
          </a:xfrm>
        </p:grpSpPr>
        <p:sp>
          <p:nvSpPr>
            <p:cNvPr id="221" name="Rectángulo 2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GONZÁLEZ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1689598"/>
            <a:ext cx="1800000" cy="389165"/>
            <a:chOff x="5016000" y="1040449"/>
            <a:chExt cx="2157939" cy="615227"/>
          </a:xfrm>
        </p:grpSpPr>
        <p:sp>
          <p:nvSpPr>
            <p:cNvPr id="224" name="Rectángulo 2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ángulo 2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upo 2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8618" y="4063463"/>
            <a:ext cx="1800000" cy="389165"/>
            <a:chOff x="5016000" y="1040449"/>
            <a:chExt cx="2157939" cy="615227"/>
          </a:xfrm>
        </p:grpSpPr>
        <p:sp>
          <p:nvSpPr>
            <p:cNvPr id="227" name="Rectángulo 2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VIRGINIA GONZÁLEZ MARTÍNEZ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ángulo 2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500" dirty="0" smtClean="0">
                  <a:solidFill>
                    <a:prstClr val="black"/>
                  </a:solidFill>
                </a:rPr>
                <a:t>Coordinador Adulto Mayor y Discapacitados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66827" y="1681740"/>
            <a:ext cx="1800000" cy="389165"/>
            <a:chOff x="5016000" y="1040449"/>
            <a:chExt cx="2157939" cy="615227"/>
          </a:xfrm>
        </p:grpSpPr>
        <p:sp>
          <p:nvSpPr>
            <p:cNvPr id="230" name="Rectángulo 2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ángulo 2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82771" y="1683002"/>
            <a:ext cx="1800000" cy="389165"/>
            <a:chOff x="5016000" y="1040449"/>
            <a:chExt cx="2157939" cy="615227"/>
          </a:xfrm>
        </p:grpSpPr>
        <p:sp>
          <p:nvSpPr>
            <p:cNvPr id="252" name="Rectángulo 2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ángulo 2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Transporte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upo 2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00365" y="1684964"/>
            <a:ext cx="1800000" cy="389165"/>
            <a:chOff x="5016000" y="1040449"/>
            <a:chExt cx="2157939" cy="615227"/>
          </a:xfrm>
        </p:grpSpPr>
        <p:sp>
          <p:nvSpPr>
            <p:cNvPr id="259" name="Rectángulo 2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ángulo 2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upo 2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526176"/>
            <a:ext cx="2880002" cy="434975"/>
            <a:chOff x="5015999" y="1040449"/>
            <a:chExt cx="2160001" cy="599536"/>
          </a:xfrm>
        </p:grpSpPr>
        <p:sp>
          <p:nvSpPr>
            <p:cNvPr id="265" name="Rectángulo 2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ángulo 2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44284" y="3583659"/>
            <a:ext cx="1800000" cy="389165"/>
            <a:chOff x="5016000" y="1040449"/>
            <a:chExt cx="2157939" cy="615227"/>
          </a:xfrm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MARTHA VALDEZ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EM08190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Comunicación DIF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551" y="5635205"/>
            <a:ext cx="180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488" y="5199784"/>
            <a:ext cx="1800000" cy="389165"/>
            <a:chOff x="5016000" y="1040449"/>
            <a:chExt cx="233776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22183" y="2168415"/>
            <a:ext cx="180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JOSE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A. </a:t>
              </a:r>
              <a:r>
                <a:rPr lang="es-ES" sz="1000" b="1" dirty="0">
                  <a:solidFill>
                    <a:prstClr val="black"/>
                  </a:solidFill>
                </a:rPr>
                <a:t>CANALES ALVARADO </a:t>
              </a: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691860" y="197172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TESORERIA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CONTABILIDAD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499832" y="196270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3" y="1409327"/>
            <a:ext cx="2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60703"/>
            <a:ext cx="2340000" cy="389165"/>
            <a:chOff x="5016000" y="1040449"/>
            <a:chExt cx="233776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Kevin Abigael Tamez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EM07276</a:t>
              </a:r>
              <a:r>
                <a:rPr lang="es-ES" sz="800" dirty="0" smtClean="0">
                  <a:solidFill>
                    <a:prstClr val="black"/>
                  </a:solidFill>
                </a:rPr>
                <a:t> Contador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27848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ISABEL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EM06124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489569" y="197400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2727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RUBÍ ALFARO CASTILLO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25855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JUANA C. MARTÍNEZ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572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>
            <a:off x="7247648" y="1459285"/>
            <a:ext cx="9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695933" y="264252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88543" y="1458131"/>
            <a:ext cx="7796" cy="160871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ADQUISICIONES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2503478" y="2642141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6357" y="1988633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ERICK D. RIOJAS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EM09834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97428" y="263969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357" y="1263800"/>
            <a:ext cx="234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62676" y="1263800"/>
            <a:ext cx="1980000" cy="389165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C. TENORIO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EM07172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066" y="2973394"/>
            <a:ext cx="198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E. COLUNGA PUENTE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EM06947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3971" y="2967176"/>
            <a:ext cx="1980000" cy="389165"/>
            <a:chOff x="5016000" y="1040449"/>
            <a:chExt cx="2157939" cy="615227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E. CAMPOS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EM05851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2906" y="2975885"/>
            <a:ext cx="1980000" cy="389165"/>
            <a:chOff x="5016000" y="1040449"/>
            <a:chExt cx="2157939" cy="615227"/>
          </a:xfrm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MARTÍNEZ VARELA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EM07154 </a:t>
              </a:r>
              <a:r>
                <a:rPr lang="es-ES" sz="800" dirty="0" smtClean="0">
                  <a:solidFill>
                    <a:prstClr val="black"/>
                  </a:solidFill>
                </a:rPr>
                <a:t>Comprador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26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RECURSOS HUMANOS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417287"/>
            <a:ext cx="5426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730794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4554080" y="224922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Conector recto 63"/>
          <p:cNvCxnSpPr/>
          <p:nvPr/>
        </p:nvCxnSpPr>
        <p:spPr>
          <a:xfrm>
            <a:off x="7690314" y="22493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444397" y="224215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 flipH="1">
            <a:off x="1442794" y="2249885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7" name="Grupo 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77721" y="247054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MILLER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EM09925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2665" y="2467064"/>
            <a:ext cx="2160000" cy="389165"/>
            <a:chOff x="5016000" y="1040449"/>
            <a:chExt cx="2157939" cy="61522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FLOR DEL CARMEN ORTIZ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EM09876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7885" y="247600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LILIANA AGUILAR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58268" y="2490717"/>
            <a:ext cx="2160000" cy="389165"/>
            <a:chOff x="5016000" y="1040449"/>
            <a:chExt cx="2157939" cy="615227"/>
          </a:xfrm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A. CONTRERAS GÓMEZ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EM09838</a:t>
              </a:r>
              <a:r>
                <a:rPr lang="es-ES" sz="800" dirty="0" smtClean="0">
                  <a:solidFill>
                    <a:schemeClr val="tx1"/>
                  </a:solidFill>
                </a:rPr>
                <a:t> Supervisor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2" name="Conector recto 81"/>
          <p:cNvCxnSpPr/>
          <p:nvPr/>
        </p:nvCxnSpPr>
        <p:spPr>
          <a:xfrm flipH="1">
            <a:off x="6089027" y="1920446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13724" y="172848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VALDÉS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6794" y="1266254"/>
            <a:ext cx="2340000" cy="389166"/>
            <a:chOff x="5016000" y="1040448"/>
            <a:chExt cx="2157940" cy="61522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8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JORGE LUIS GÁMEZ MARTÍNEZ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EM09842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3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Conector recto 77"/>
          <p:cNvCxnSpPr/>
          <p:nvPr/>
        </p:nvCxnSpPr>
        <p:spPr>
          <a:xfrm>
            <a:off x="7404983" y="1991390"/>
            <a:ext cx="0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778741" y="1998764"/>
            <a:ext cx="0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CATASTRO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89363" y="1509674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10004682" y="1976642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212751" y="1988312"/>
            <a:ext cx="0" cy="26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4" name="Grupo 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2" y="2914903"/>
            <a:ext cx="1980906" cy="501263"/>
            <a:chOff x="5015013" y="1040449"/>
            <a:chExt cx="2158926" cy="792443"/>
          </a:xfrm>
          <a:solidFill>
            <a:schemeClr val="bg1"/>
          </a:solidFill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1299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NANCY K. ESPARZA LÓPEZ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NATTALI CAMPOS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013" y="15983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 flipH="1">
            <a:off x="2217172" y="199223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527352"/>
            <a:ext cx="1986350" cy="389166"/>
            <a:chOff x="5014703" y="1253594"/>
            <a:chExt cx="2164860" cy="615228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53594"/>
              <a:ext cx="2157939" cy="51163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GUSTAVO ZAMORA DE LA CRUZ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4703" y="1646394"/>
              <a:ext cx="2164860" cy="2224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EM00836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291490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GERMAIN G. DE LA CRUZ BARRIOS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2914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MADILEYNE ZAMORA ROJAS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EM07747</a:t>
              </a:r>
              <a:r>
                <a:rPr lang="es-ES" sz="800" dirty="0" smtClean="0">
                  <a:solidFill>
                    <a:prstClr val="black"/>
                  </a:solidFill>
                </a:rPr>
                <a:t> Cajera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9" name="Rectángulo 78"/>
          <p:cNvSpPr/>
          <p:nvPr/>
        </p:nvSpPr>
        <p:spPr>
          <a:xfrm>
            <a:off x="1222751" y="2351560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VENTANILLAS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3788296" y="2351559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ÁREA TECNICA 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419893" y="2347133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DESLINDES 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2" name="Rectángulo 81"/>
          <p:cNvSpPr/>
          <p:nvPr/>
        </p:nvSpPr>
        <p:spPr>
          <a:xfrm>
            <a:off x="9016788" y="2344414"/>
            <a:ext cx="1980000" cy="3323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b="1" dirty="0" smtClean="0">
                <a:solidFill>
                  <a:schemeClr val="tx1"/>
                </a:solidFill>
              </a:rPr>
              <a:t>EJECUCIÓN FISCAL </a:t>
            </a:r>
            <a:endParaRPr lang="en-US" sz="1050" b="1" dirty="0">
              <a:solidFill>
                <a:schemeClr val="tx1"/>
              </a:solidFill>
            </a:endParaRPr>
          </a:p>
        </p:txBody>
      </p: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491" y="1268611"/>
            <a:ext cx="2340000" cy="389165"/>
            <a:chOff x="5016000" y="1040449"/>
            <a:chExt cx="2157939" cy="615227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634217"/>
            <a:ext cx="1980000" cy="501379"/>
            <a:chOff x="5016000" y="1040449"/>
            <a:chExt cx="2157939" cy="792626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587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A. RANGEL SÁNCHEZ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985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434723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TERESA SUSTAITA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EM08930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Inspección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2" name="Grupo 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8296" y="35619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F. RAMON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Inspector</a:t>
              </a: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183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CRISTIAN J. CAMPOS BRIONES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9893" y="3560807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ESTRADA SOSA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EM01326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141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OTONIEL FARÍAS GALINDO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5670" y="47959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ELI CAMPOS SANMIGUEL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EM09977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67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LEGAL TENENCIA DE LA TIERRA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2580104"/>
            <a:ext cx="0" cy="45027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>
            <a:endCxn id="69" idx="0"/>
          </p:cNvCxnSpPr>
          <p:nvPr/>
        </p:nvCxnSpPr>
        <p:spPr>
          <a:xfrm>
            <a:off x="6090778" y="1272602"/>
            <a:ext cx="2713" cy="23513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OLIVARES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2580764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7211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EM09775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 Departamento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19347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BRENDA Y. CERDA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</a:t>
              </a:r>
              <a:r>
                <a:rPr lang="es-ES" sz="800" dirty="0" smtClean="0">
                  <a:solidFill>
                    <a:prstClr val="black"/>
                  </a:solidFill>
                </a:rPr>
                <a:t>ubdirección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257997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5734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GRECIA A. RIVAS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29091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AYESHA I. VALERIO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EM03742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3491" y="362395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PEÑA BARCO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14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Conector recto 31"/>
          <p:cNvCxnSpPr/>
          <p:nvPr/>
        </p:nvCxnSpPr>
        <p:spPr>
          <a:xfrm>
            <a:off x="10671713" y="2040100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7700417" y="2041478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492517" y="2046365"/>
            <a:ext cx="5426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488430" y="2043355"/>
            <a:ext cx="5426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4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DESARROLLO SOCIAL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EVERARDO RODRIGUEZ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EM10050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Conector recto 10"/>
          <p:cNvCxnSpPr/>
          <p:nvPr/>
        </p:nvCxnSpPr>
        <p:spPr>
          <a:xfrm flipH="1">
            <a:off x="1485653" y="2048308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502517" y="2344354"/>
            <a:ext cx="1980000" cy="3149585"/>
            <a:chOff x="5006508" y="1032724"/>
            <a:chExt cx="2157939" cy="4979165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6508" y="1032724"/>
              <a:ext cx="2157939" cy="475241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EM07363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LUIS SÁNCHEZ JALOMO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EM07481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DIANA G. PÁEZ CRUZ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SULMA Y. SEGURA MARTÍNEZ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ROSALINDA MACÍAS ORTIZ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GONZÁLEZ GÓMEZ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MEDINA FLORES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J. GUTIÉRREZ RIVAS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SAMARI V. GARCÍA CHÁVEZ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VIVIANA VILLARREAL GUARDIOLA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BRANDON O. CORONADO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EM07102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T. NARVÁEZ TORRES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CINDY CARRILLO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Z. VALERIO GUZMÁN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EM07317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KALONDI HERNÁNDEZ BUGARIN 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CONSUELO PÉREZ SÁNCHEZ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BALTAZAR RAMOS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6508" y="5777390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7139" y="2344354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PATRICIA GUERRERO MENCHACA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709616" y="2344348"/>
            <a:ext cx="1980000" cy="538579"/>
            <a:chOff x="5016000" y="1040451"/>
            <a:chExt cx="2157939" cy="85143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6741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EM07682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MÓNICA GUERRERO ESPINOZA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CASTILLO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57389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7139" y="2344559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ALBERTO MENCHACA MARTELL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6286" y="3176332"/>
            <a:ext cx="1980000" cy="829095"/>
            <a:chOff x="5016000" y="1040451"/>
            <a:chExt cx="2157939" cy="131071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11934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EM08377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HANSSEN D. PADILLA NARVÁEZ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MERCADO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A.</a:t>
              </a:r>
              <a:r>
                <a:rPr lang="es-ES" sz="1000" b="1" dirty="0">
                  <a:solidFill>
                    <a:prstClr val="black"/>
                  </a:solidFill>
                </a:rPr>
                <a:t> RODRÍGUEZ GARZA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16665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418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/>
          <p:cNvCxnSpPr/>
          <p:nvPr/>
        </p:nvCxnSpPr>
        <p:spPr>
          <a:xfrm>
            <a:off x="6098846" y="39865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>
            <a:off x="5012540" y="35711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7175539" y="2737209"/>
            <a:ext cx="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5012540" y="273745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 flipH="1">
            <a:off x="5012540" y="273720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COMUNICACIÓN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7" y="1973350"/>
            <a:ext cx="0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8" y="1409336"/>
            <a:ext cx="5426" cy="133801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182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AZYADEH VILLASANA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3749" y="1974011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29809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JULIÁN DE LA PEÑA ELIZONDO </a:t>
              </a: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SR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27923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MARTÍNEZ IROGOYEN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EM08264</a:t>
              </a:r>
              <a:r>
                <a:rPr lang="es-ES" sz="800" dirty="0" smtClean="0">
                  <a:solidFill>
                    <a:prstClr val="black"/>
                  </a:solidFill>
                </a:rPr>
                <a:t> Reportero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34211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ERIKA Y. ANDRADE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EM08808</a:t>
              </a:r>
              <a:r>
                <a:rPr lang="es-ES" sz="800" dirty="0" smtClean="0">
                  <a:solidFill>
                    <a:prstClr val="black"/>
                  </a:solidFill>
                </a:rPr>
                <a:t> Mercadotecnia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LITZY COVARRUBIAS NAVARRO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Manager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686" y="33652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prstClr val="black"/>
                  </a:solidFill>
                </a:rPr>
                <a:t>JORGE A. LUNA GUEDEA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EM07779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Diseñador JR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183295" y="29817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LOPEZ ZAPATA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EM09843</a:t>
              </a:r>
              <a:r>
                <a:rPr lang="es-ES" sz="800" dirty="0" smtClean="0">
                  <a:solidFill>
                    <a:prstClr val="black"/>
                  </a:solidFill>
                </a:rPr>
                <a:t> Fotógrafo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754" y="41684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C. DOMÍNGUEZ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EM09839</a:t>
              </a:r>
              <a:r>
                <a:rPr lang="es-ES" sz="800" dirty="0" smtClean="0">
                  <a:solidFill>
                    <a:prstClr val="black"/>
                  </a:solidFill>
                </a:rPr>
                <a:t> Coppy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9815734" y="197322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9749" y="2182792"/>
            <a:ext cx="1980000" cy="563346"/>
            <a:chOff x="5016000" y="1040447"/>
            <a:chExt cx="2157939" cy="890589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0797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A. RAMOS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EM08560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JOSÉ H. RAMOS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653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EM09835</a:t>
              </a:r>
              <a:r>
                <a:rPr lang="es-ES" sz="800" dirty="0" smtClean="0">
                  <a:solidFill>
                    <a:prstClr val="black"/>
                  </a:solidFill>
                </a:rPr>
                <a:t> Redes Sociales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2" name="Conector recto 61"/>
          <p:cNvCxnSpPr/>
          <p:nvPr/>
        </p:nvCxnSpPr>
        <p:spPr>
          <a:xfrm flipH="1">
            <a:off x="5012540" y="3995219"/>
            <a:ext cx="2160000" cy="364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387" y="40307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PEÑA TERRAZAS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1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ATENCIÓN CIUDADANA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0" y="1275700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5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DAMARIS GARCÍA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SHELBY NAOMI GONZÁLEZ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Auxiliar Administrativo </a:t>
              </a: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LIZBETH MACÍAS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844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INFORMATICA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101924" y="1427302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70565"/>
            <a:ext cx="2340000" cy="389164"/>
            <a:chOff x="5015998" y="1040450"/>
            <a:chExt cx="2157941" cy="615226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" name="Conector recto 31"/>
          <p:cNvCxnSpPr/>
          <p:nvPr/>
        </p:nvCxnSpPr>
        <p:spPr>
          <a:xfrm>
            <a:off x="9691860" y="209438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499832" y="2085369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4792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EM07228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7" name="Conector recto 36"/>
          <p:cNvCxnSpPr/>
          <p:nvPr/>
        </p:nvCxnSpPr>
        <p:spPr>
          <a:xfrm flipH="1">
            <a:off x="2489569" y="2096663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2473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ALI MORALES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4592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CASTILLO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834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4659575" y="2649867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10418063" y="263484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88541" y="1458131"/>
            <a:ext cx="2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ECOLOGÍA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0" name="Conector recto 39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9637" y="3068246"/>
            <a:ext cx="198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FAUSTINO VARGAS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67" y="1865528"/>
            <a:ext cx="1980000" cy="518937"/>
            <a:chOff x="5016000" y="1046238"/>
            <a:chExt cx="2157939" cy="701369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6238"/>
              <a:ext cx="2157939" cy="59998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GARCÍA CASTRO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ADÁN LOZANO RODRÍGUEZ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49901"/>
              <a:ext cx="2157939" cy="1977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7471" y="3068246"/>
            <a:ext cx="1980000" cy="702319"/>
            <a:chOff x="5016000" y="1040447"/>
            <a:chExt cx="2157939" cy="1110291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5816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DE DIOS LEAL PERALES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I. OROPEZA CASTAÑEDA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BRENDA MELENDEZ CHARUR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162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68554" y="3056818"/>
            <a:ext cx="1980000" cy="554266"/>
            <a:chOff x="5016000" y="1040447"/>
            <a:chExt cx="2157939" cy="876235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7217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TELESFORO GARCÍA SUAREZ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BLANCA E. LIMÓN GONZÁLEZ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21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Verificadores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9471" y="3068246"/>
            <a:ext cx="1980000" cy="1175266"/>
            <a:chOff x="5284643" y="489913"/>
            <a:chExt cx="2157939" cy="1857969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284643" y="489913"/>
              <a:ext cx="2157939" cy="174071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TOMAS ORTIZ DÍAZ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E. GLORIA GUAJARDO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R. ROMO GARZA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REGINALDO SALDÍVAR RUEDA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ORLANDO SÁNCHEZ MARTÍNEZ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284643" y="21133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7533902" y="2639234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74615" y="2638765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67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235694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7879229" y="2352010"/>
            <a:ext cx="0" cy="53912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362371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310594" y="2359576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98068" y="176140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235957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02" name="Grupo 10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2634314"/>
            <a:ext cx="180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173316"/>
            <a:ext cx="1800000" cy="389165"/>
            <a:chOff x="5016000" y="1040449"/>
            <a:chExt cx="2157939" cy="615227"/>
          </a:xfrm>
        </p:grpSpPr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MANUELA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EM03941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Policía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3729101"/>
            <a:ext cx="1800000" cy="389165"/>
            <a:chOff x="5016000" y="1040449"/>
            <a:chExt cx="2157939" cy="615227"/>
          </a:xfrm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GUEL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47" y="4269411"/>
            <a:ext cx="1800000" cy="389165"/>
            <a:chOff x="5016000" y="1040449"/>
            <a:chExt cx="2157939" cy="615227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E. LUNA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5682" y="2651266"/>
            <a:ext cx="1800000" cy="389165"/>
            <a:chOff x="5016000" y="1040449"/>
            <a:chExt cx="2157939" cy="615227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Económico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upo 1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98901" y="2635568"/>
            <a:ext cx="1800000" cy="379640"/>
            <a:chOff x="5016000" y="1055507"/>
            <a:chExt cx="2157939" cy="600169"/>
          </a:xfrm>
        </p:grpSpPr>
        <p:sp>
          <p:nvSpPr>
            <p:cNvPr id="143" name="Rectángulo 1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5507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R.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Agropecuario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2650305"/>
            <a:ext cx="1800000" cy="389165"/>
            <a:chOff x="5016000" y="1040449"/>
            <a:chExt cx="2157939" cy="615227"/>
          </a:xfrm>
        </p:grpSpPr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3766" y="3189551"/>
            <a:ext cx="1800000" cy="389165"/>
            <a:chOff x="5016000" y="1040449"/>
            <a:chExt cx="2157939" cy="615227"/>
          </a:xfrm>
        </p:grpSpPr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o 16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401978" y="3737354"/>
            <a:ext cx="1800000" cy="389165"/>
            <a:chOff x="5016000" y="1040449"/>
            <a:chExt cx="2157939" cy="615227"/>
          </a:xfrm>
        </p:grpSpPr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55999" y="1479215"/>
            <a:ext cx="2880002" cy="434975"/>
            <a:chOff x="5015999" y="1040449"/>
            <a:chExt cx="2160001" cy="599536"/>
          </a:xfrm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4" name="CuadroTexto 53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+mj-lt"/>
                <a:cs typeface="Arial" panose="020B0604020202020204" pitchFamily="34" charset="0"/>
              </a:rPr>
              <a:t>ORGANIGRAMA GENERAL ADMINISTRACIÓN 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2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10423446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1774615" y="263876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96492" y="1458131"/>
            <a:ext cx="2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ECOPARQUE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4996" y="1270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96" y="1988236"/>
            <a:ext cx="198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REBECA MARTÍNEZ DOMÍNGUEZ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EM09637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90667" y="3186131"/>
            <a:ext cx="1980000" cy="791346"/>
            <a:chOff x="5016000" y="833938"/>
            <a:chExt cx="2157939" cy="1251032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RAMÓN BARRÓN LÓPEZ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REYNALDO CASTAÑEDA RDZ</a:t>
              </a:r>
              <a:r>
                <a:rPr lang="es-ES" sz="800" b="1" dirty="0" smtClean="0">
                  <a:solidFill>
                    <a:prstClr val="black"/>
                  </a:solidFill>
                </a:rPr>
                <a:t>.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1780667" y="264214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492" y="3189507"/>
            <a:ext cx="1980000" cy="651558"/>
            <a:chOff x="5016000" y="1054928"/>
            <a:chExt cx="2157939" cy="1030042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54928"/>
              <a:ext cx="2157939" cy="91839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DANIEL GARNICA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ARON R. VILLASANA IRUEGAS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38869" y="3186131"/>
            <a:ext cx="1980000" cy="791346"/>
            <a:chOff x="5016000" y="833938"/>
            <a:chExt cx="2157939" cy="1251032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3938"/>
              <a:ext cx="2157939" cy="113938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RAMIRO SÁNCHEZ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PEDRO NEIRA JUÁREZ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GALINDO RAMOS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047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Jardinero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374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ector recto 85"/>
          <p:cNvCxnSpPr/>
          <p:nvPr/>
        </p:nvCxnSpPr>
        <p:spPr>
          <a:xfrm flipH="1">
            <a:off x="2883139" y="1474643"/>
            <a:ext cx="54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0" name="Conector recto 169"/>
          <p:cNvCxnSpPr/>
          <p:nvPr/>
        </p:nvCxnSpPr>
        <p:spPr>
          <a:xfrm>
            <a:off x="10895665" y="1760081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>
            <a:off x="8492929" y="1766572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4851" y="1292086"/>
            <a:ext cx="2" cy="21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700211" y="1766572"/>
            <a:ext cx="0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FORESTACIÓN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298536" y="1759147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298697" y="1764778"/>
            <a:ext cx="96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887" y="2098054"/>
            <a:ext cx="198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LÓPEZ SÁENZ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EM07468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Actividades Rio Monclova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15238" y="2100110"/>
            <a:ext cx="1980000" cy="389165"/>
            <a:chOff x="5016000" y="1040449"/>
            <a:chExt cx="2157939" cy="615227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BRANDON REYES RUEDA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94" y="994945"/>
            <a:ext cx="2340000" cy="389165"/>
            <a:chOff x="5016000" y="1040449"/>
            <a:chExt cx="2157939" cy="615227"/>
          </a:xfrm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587337"/>
            <a:ext cx="1980000" cy="1325616"/>
            <a:chOff x="5016000" y="894338"/>
            <a:chExt cx="2157939" cy="2095654"/>
          </a:xfrm>
        </p:grpSpPr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39" cy="1978404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EM04867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ELISEO ALMANZA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ANDRÉS TOVAR SANDOVAL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ROGELIO NAVARRETE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ARTURO CARRIZALES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EM03376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ONTIVEROS MONTES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JAVIER MENDEZ TREJO</a:t>
              </a:r>
            </a:p>
          </p:txBody>
        </p:sp>
        <p:sp>
          <p:nvSpPr>
            <p:cNvPr id="150" name="Rectángulo 1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5549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7" name="Grupo 1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67774" y="1296263"/>
            <a:ext cx="1980000" cy="384831"/>
            <a:chOff x="5016000" y="1040449"/>
            <a:chExt cx="2157939" cy="608375"/>
          </a:xfrm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DEL C. MIRLES CANTÚ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ángulo 1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276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EM09508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Administrativo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0" name="Grupo 1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536" y="210114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61" name="Rectángulo 1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HERNÁNDEZ HERRERA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Norte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096014"/>
            <a:ext cx="1980000" cy="389165"/>
            <a:chOff x="5016000" y="1040449"/>
            <a:chExt cx="2157939" cy="615227"/>
          </a:xfrm>
        </p:grpSpPr>
        <p:sp>
          <p:nvSpPr>
            <p:cNvPr id="164" name="Rectángulo 1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MANUEL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EM08345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Supervisor Zona Norte </a:t>
              </a: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3562" y="2096014"/>
            <a:ext cx="1980000" cy="389165"/>
            <a:chOff x="5016000" y="1040449"/>
            <a:chExt cx="2157939" cy="615227"/>
          </a:xfrm>
        </p:grpSpPr>
        <p:sp>
          <p:nvSpPr>
            <p:cNvPr id="167" name="Rectángulo 1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EDGAR IBARRA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Zona Sur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1568935"/>
            <a:ext cx="1980000" cy="389165"/>
            <a:chOff x="5016000" y="1040449"/>
            <a:chExt cx="2157939" cy="615227"/>
          </a:xfrm>
        </p:grpSpPr>
        <p:sp>
          <p:nvSpPr>
            <p:cNvPr id="173" name="Rectángulo 1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ELOY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ángulo 1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5" name="Grupo 1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16650" y="2587338"/>
            <a:ext cx="1983145" cy="1328339"/>
            <a:chOff x="5016000" y="894340"/>
            <a:chExt cx="2161367" cy="2099958"/>
          </a:xfrm>
        </p:grpSpPr>
        <p:sp>
          <p:nvSpPr>
            <p:cNvPr id="176" name="Rectángulo 1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39" cy="1869387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EM04465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FLORIÁN JIMÉNEZ SANTILLÁN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EM03336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PABLO ALMANZA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FAUSTINO RAMOS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EM02560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IBARRA GUARDIOLA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RENE CARRIZALES DE LA CERDA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ROMO GARZA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77" name="Rectángulo 1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9428" y="27597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8" name="Grupo 1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254" y="2624105"/>
            <a:ext cx="1980001" cy="646571"/>
            <a:chOff x="5015999" y="1604787"/>
            <a:chExt cx="2157940" cy="1213163"/>
          </a:xfrm>
        </p:grpSpPr>
        <p:sp>
          <p:nvSpPr>
            <p:cNvPr id="179" name="Rectángulo 1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962129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RAMÍREZ MIRELES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OLGA ORTIZ GONZALES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0" name="Rectángulo 1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1"/>
              <a:ext cx="2157939" cy="3057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1" name="Grupo 1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029" y="2585471"/>
            <a:ext cx="1980001" cy="541846"/>
            <a:chOff x="5015999" y="1604787"/>
            <a:chExt cx="2157940" cy="856600"/>
          </a:xfrm>
        </p:grpSpPr>
        <p:sp>
          <p:nvSpPr>
            <p:cNvPr id="182" name="Rectángulo 1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04787"/>
              <a:ext cx="2157939" cy="79942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GENARO LOZANO SÁNCHEZ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RODRÍGUEZ ZACARÍAS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3" name="Rectángulo 1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22688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4" name="Grupo 1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09071" y="2585467"/>
            <a:ext cx="1980000" cy="1228115"/>
            <a:chOff x="5016000" y="1641253"/>
            <a:chExt cx="2157939" cy="1941516"/>
          </a:xfrm>
        </p:grpSpPr>
        <p:sp>
          <p:nvSpPr>
            <p:cNvPr id="185" name="Rectángulo 1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41253"/>
              <a:ext cx="2157939" cy="178820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EM02504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MARIO MORENO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ARNULFO IRUEGAS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VEGA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MANUEL HERNANDEZ MTZ.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NALLELY ROBLEDO JIMENEZ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86" name="Rectángulo 1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34826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7" name="Conector recto 186"/>
          <p:cNvCxnSpPr/>
          <p:nvPr/>
        </p:nvCxnSpPr>
        <p:spPr>
          <a:xfrm>
            <a:off x="2498686" y="1751606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8" name="Grupo 1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686" y="4051314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89" name="Rectángulo 1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Peticiones Ciudadanas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1" name="Conector recto 190"/>
          <p:cNvCxnSpPr/>
          <p:nvPr/>
        </p:nvCxnSpPr>
        <p:spPr>
          <a:xfrm>
            <a:off x="4931694" y="1763270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2" name="Grupo 1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41694" y="4059963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3" name="Rectángulo 1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R. LAFUENTE GUERECA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EM08608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5" name="Conector recto 194"/>
          <p:cNvCxnSpPr/>
          <p:nvPr/>
        </p:nvCxnSpPr>
        <p:spPr>
          <a:xfrm>
            <a:off x="7326601" y="1757047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6" name="Grupo 1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056755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197" name="Rectángulo 1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A. REYES BALLESTEROS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ángulo 1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EM09334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Plazas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9" name="Conector recto 198"/>
          <p:cNvCxnSpPr/>
          <p:nvPr/>
        </p:nvCxnSpPr>
        <p:spPr>
          <a:xfrm>
            <a:off x="9695393" y="1755253"/>
            <a:ext cx="0" cy="39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0" name="Grupo 1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3" y="4054961"/>
            <a:ext cx="1980000" cy="389165"/>
            <a:chOff x="5016000" y="1040449"/>
            <a:chExt cx="2157939" cy="615228"/>
          </a:xfrm>
          <a:solidFill>
            <a:schemeClr val="bg1">
              <a:lumMod val="95000"/>
            </a:schemeClr>
          </a:solidFill>
        </p:grpSpPr>
        <p:sp>
          <p:nvSpPr>
            <p:cNvPr id="201" name="Rectángulo 2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SAÚL A. MARTÍNEZ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50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EM04881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de Pipas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1783" y="4587957"/>
            <a:ext cx="1987353" cy="1816914"/>
            <a:chOff x="5016000" y="894338"/>
            <a:chExt cx="2165954" cy="2872343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38"/>
              <a:ext cx="2157940" cy="269834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A. CASTRO RÍOS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CESAR A. BARBOZA JIMÉNEZ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ERIK R. HERRERA CENICEROS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ALDO J. CASTRO VILLARREAL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H. DE LA CRUZ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GERARDO COSSIO GONZALEZ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LUIS ZAVALA CONTRERAS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CASTAÑEDA DIAZ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A. MORALES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24015" y="353218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38020" y="4592299"/>
            <a:ext cx="1980000" cy="1802883"/>
            <a:chOff x="5016000" y="616887"/>
            <a:chExt cx="2157939" cy="2850163"/>
          </a:xfrm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EM03137 </a:t>
              </a:r>
              <a:r>
                <a:rPr lang="es-ES" sz="800" b="1" dirty="0" smtClean="0">
                  <a:solidFill>
                    <a:schemeClr val="tx1"/>
                  </a:solidFill>
                </a:rPr>
                <a:t>FRANCISCO GUTIÉRREZ MEDRANO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EDUARDO MORENO PONCE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OLIVERA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A. CASTILLO GARCÍA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M. PÉREZ CORTES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SOTERO MARTÍNEZ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M. SAUCEDO BRIONES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GARCÍA 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36601" y="4592299"/>
            <a:ext cx="1980000" cy="1802883"/>
            <a:chOff x="5016000" y="616887"/>
            <a:chExt cx="2157939" cy="2850163"/>
          </a:xfrm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616887"/>
              <a:ext cx="2157939" cy="26914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ERNESTO ALARCÓN NEIRA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GUSMARO CAMPOS ESTRADA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SALAZAR SILLAS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FRANCISCO J. URQUIDI ROJAS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VALDEZ MORENO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EM09604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BORJAS OLVERA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SÁNCHEZ ARÉVALO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JORGE A. SMITH BRISEÑO  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3255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94" y="4595300"/>
            <a:ext cx="1980000" cy="1442571"/>
            <a:chOff x="5016001" y="894338"/>
            <a:chExt cx="2157940" cy="2280548"/>
          </a:xfrm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894338"/>
              <a:ext cx="2157940" cy="21512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EFRAÍN DE LA CRUZ FRANCO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EM04298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ALBERTO PEDRAZA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EM05429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ASBIEL I. ALMANZA RAMÍREZ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H. MONTES CAMPOS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ROQUE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VÁZQUEZ RAMOS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F. MARINES RODRIGUEZ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294038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3408530"/>
            <a:ext cx="1980000" cy="389165"/>
            <a:chOff x="5016000" y="1040449"/>
            <a:chExt cx="2157939" cy="615227"/>
          </a:xfrm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DE LA GARZA TENORIO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EM09983</a:t>
              </a:r>
              <a:r>
                <a:rPr lang="es-ES" sz="800" dirty="0" smtClean="0">
                  <a:solidFill>
                    <a:prstClr val="black"/>
                  </a:solidFill>
                </a:rPr>
                <a:t> Veterinario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613" y="1170335"/>
            <a:ext cx="1980001" cy="527526"/>
            <a:chOff x="5015999" y="1912742"/>
            <a:chExt cx="2157940" cy="833961"/>
          </a:xfrm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912742"/>
              <a:ext cx="2157939" cy="654175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REYNALDO VALDES CAMPOS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NATALIA LOPEZ GUAJARDO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25122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0492" y="3237527"/>
            <a:ext cx="1980000" cy="389165"/>
            <a:chOff x="5016000" y="1040449"/>
            <a:chExt cx="2157939" cy="615227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MORALES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EM10073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63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recto 33"/>
          <p:cNvCxnSpPr/>
          <p:nvPr/>
        </p:nvCxnSpPr>
        <p:spPr>
          <a:xfrm flipH="1">
            <a:off x="6087139" y="1959386"/>
            <a:ext cx="18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0905544" y="246871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4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OBRAS PUBLICAS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614518" y="246164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7139" y="1398695"/>
            <a:ext cx="2815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612915" y="2469373"/>
            <a:ext cx="92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6110"/>
            <a:ext cx="2340000" cy="389165"/>
            <a:chOff x="5016000" y="1040449"/>
            <a:chExt cx="2157939" cy="615227"/>
          </a:xfrm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28246" y="1711617"/>
            <a:ext cx="2160000" cy="475001"/>
            <a:chOff x="5016000" y="995099"/>
            <a:chExt cx="2157939" cy="750925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95099"/>
              <a:ext cx="2157939" cy="60677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JUAN PEDRO RODRÍGUEZ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EM09974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LUIS G. SALDAÑA MORENO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11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02256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K. OJEDA LIRA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EM03120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39273" y="2767376"/>
            <a:ext cx="2160000" cy="891200"/>
            <a:chOff x="5016000" y="1040445"/>
            <a:chExt cx="2157939" cy="140889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951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EM06997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ROBLES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SHEILA ARREOLA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es-ES" sz="1000" b="1" dirty="0">
                  <a:solidFill>
                    <a:schemeClr val="tx1"/>
                  </a:solidFill>
                </a:rPr>
                <a:t>RODRÍGUEZ FALCÓN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KEVIN A. GALVAN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1483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3866418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MALDONADO JUÁREZ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EM03155 </a:t>
              </a:r>
              <a:r>
                <a:rPr lang="es-ES" sz="800" dirty="0" smtClean="0">
                  <a:solidFill>
                    <a:prstClr val="black"/>
                  </a:solidFill>
                </a:rPr>
                <a:t>Chofer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3513" y="276276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SINTIA MARVILA OLVEDA DE LA ROSA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EM08964 </a:t>
              </a:r>
              <a:r>
                <a:rPr lang="es-ES" sz="800" dirty="0" smtClean="0">
                  <a:solidFill>
                    <a:prstClr val="black"/>
                  </a:solidFill>
                </a:rPr>
                <a:t>Atención Ciudadana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7139" y="227970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HERNANDEZ DE LA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EM10006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5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PAVIMENTACIÓN Y SUPERVISORES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640799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634552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634552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638848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631512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89026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RAMOS MOLINA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EM02988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639509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88884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SÁNCHEZ DÁVALOS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EM08509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88916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ANTONIO CAMPOS CÁRDENAS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88884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ANDRÉS TREVIÑO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EM08820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0758" y="1983686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38627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ZAMORA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GONZÁLEZ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PÉREZ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EM08510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0546" y="36666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ROSALES BORREGO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3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COPLADEM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52383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 DE LOS ANGELES RIVAS CORTES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EM04444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JENNYFER A. HERNÁNDEZ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87687" y="2772201"/>
            <a:ext cx="1980000" cy="556224"/>
            <a:chOff x="5016000" y="1040447"/>
            <a:chExt cx="2157939" cy="879329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226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EM07319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YOLANDA SEGURA SOSA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YOHANA FUENTES ORDOÑEZ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52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ABIGAIL BARRIOS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EM07840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1469" y="1865434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COPLADEM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0773" y="1626941"/>
            <a:ext cx="2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622" y="27131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MARY JOSÉ ZERTUCHE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EM08830</a:t>
              </a:r>
              <a:r>
                <a:rPr lang="es-ES" sz="800" dirty="0" smtClean="0">
                  <a:solidFill>
                    <a:prstClr val="black"/>
                  </a:solidFill>
                </a:rPr>
                <a:t> Dibujante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PROYECTOS Y DISEÑO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9622" y="194178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5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Conector recto 50"/>
          <p:cNvCxnSpPr/>
          <p:nvPr/>
        </p:nvCxnSpPr>
        <p:spPr>
          <a:xfrm flipH="1">
            <a:off x="4509229" y="2174668"/>
            <a:ext cx="298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TOPOGRAFÍA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01817" y="2725863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79731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15315" y="271961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23384" y="2723912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90775" y="1525182"/>
            <a:ext cx="7760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35179" y="2724573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5315" y="304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A. SÁNCHEZ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EM03479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21342" y="3048344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NÁJERA CASTAÑEDA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EM03730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963" y="1279944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655" y="19809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ROCHA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EM00441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92739" y="304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TIJERINA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EM04685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1020" y="304536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GERÓNIMO E. CADENA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99731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ALFONSO HERNÁNDEZ SADE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EM04536</a:t>
              </a:r>
              <a:r>
                <a:rPr lang="es-ES" sz="800" dirty="0" smtClean="0">
                  <a:solidFill>
                    <a:prstClr val="black"/>
                  </a:solidFill>
                </a:rPr>
                <a:t> Topógrafo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09578" y="19809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MELGAREJO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EM09221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6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8663551" y="2516084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492582" y="2523152"/>
            <a:ext cx="0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CUADRILLA DE CONSTRUCCIÓN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412451" y="2526717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endCxn id="44" idx="2"/>
          </p:cNvCxnSpPr>
          <p:nvPr/>
        </p:nvCxnSpPr>
        <p:spPr>
          <a:xfrm flipH="1">
            <a:off x="4767131" y="2517589"/>
            <a:ext cx="0" cy="6497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51758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521885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773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F. SIFUENTES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EM01927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522546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77188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ELEODORO GÁMEZ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EM00836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10709" y="27718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HERRERA SOTO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EM01477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4022" y="1861092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VÍCTOR M. MENDOZA TAMAYO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EM04014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Cuadrilla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7131" y="27781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I. REQUENA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EM00793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7089" y="376088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RIGOBERTO ESQUIVEL LARA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EM10040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2582" y="37571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OMAR GARCÍA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EM04012</a:t>
              </a:r>
              <a:r>
                <a:rPr lang="es-ES" sz="800" dirty="0" smtClean="0">
                  <a:solidFill>
                    <a:prstClr val="black"/>
                  </a:solidFill>
                </a:rPr>
                <a:t> Plomero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1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Conector recto 83"/>
          <p:cNvCxnSpPr/>
          <p:nvPr/>
        </p:nvCxnSpPr>
        <p:spPr>
          <a:xfrm flipH="1">
            <a:off x="8664702" y="5640846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3554701" y="5646210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7307808" y="3625565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MAQUINARIA PESADA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/>
          <p:nvPr/>
        </p:nvCxnSpPr>
        <p:spPr>
          <a:xfrm flipH="1">
            <a:off x="4905692" y="3625949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999079" y="2747482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2212751" y="2747482"/>
            <a:ext cx="0" cy="28967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486500"/>
            <a:ext cx="776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9436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CÓRDOVA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EM07409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/ Mantenimiento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24546" y="274748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9422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PÉREZ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EM01665 </a:t>
              </a:r>
              <a:r>
                <a:rPr lang="es-ES" sz="800" dirty="0">
                  <a:solidFill>
                    <a:prstClr val="black"/>
                  </a:solidFill>
                </a:rPr>
                <a:t>Mecánico / Mantenimiento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58680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2584" y="1749722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23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PADILLA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EM03038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917330" y="392879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EM03967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ALFREDO TORRES LÓPEZ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EM00191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DE LA ROSA RODRÍGUEZ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EM01306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SANTIAGO GALVÁN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EM05203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ROGELIO BERNAL JIMÉNEZ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EM02728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SILVANO MATA SERRANO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1" y="3941604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EM04295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JESÚS R. REZA JUÁREZ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MIGUEL A. CAMERO DÍAZ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HERIBERTO JUÁREZ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TORRES RAMÍREZ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EM09402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CRISTÓBAL MATA MARTÍNEZ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 smtClean="0">
                  <a:solidFill>
                    <a:prstClr val="black"/>
                  </a:solidFill>
                </a:rPr>
                <a:t>EM00455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RODRÍGUEZ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20104" y="3922763"/>
            <a:ext cx="1980000" cy="1265317"/>
            <a:chOff x="5016000" y="232826"/>
            <a:chExt cx="2157939" cy="20003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6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EM09342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ROBERTO HERNÁNDEZ ROQUE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L. ÁLVAREZ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JOVANY LEIJA REQUENA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EM09341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JOSÉ A. JIMÉNEZ CARMONA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>
                  <a:solidFill>
                    <a:prstClr val="black"/>
                  </a:solidFill>
                </a:rPr>
                <a:t>Chofer de Carga General </a:t>
              </a: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928794"/>
            <a:ext cx="1980000" cy="1463493"/>
            <a:chOff x="5016000" y="232824"/>
            <a:chExt cx="2157939" cy="2313622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2824"/>
              <a:ext cx="2157939" cy="21127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EM02960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JULIO C. LOERA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EM04643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ZACARÍAS VALDEZ GALINDO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EM04846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ALEJO ESPINOZA PÉREZ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EM04850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RAFAEL CARDIEL DE LA ROSA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EM07299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CLAUDIO FERNÁNDEZ SALAS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EM07759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LEONARDO GALVÁN GALLEGOS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EM04993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FRANCISCO J. CHÁVEZ MÉNDEZ  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1194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Maquinaria Pesada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4701" y="59188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OLEGARIO MARTÍNEZ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674702" y="59146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RODRÍGUEZ CANO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EM04116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V</a:t>
              </a:r>
              <a:r>
                <a:rPr lang="es-ES" sz="800" dirty="0" smtClean="0">
                  <a:solidFill>
                    <a:prstClr val="black"/>
                  </a:solidFill>
                </a:rPr>
                <a:t>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0" name="Conector recto 79"/>
          <p:cNvCxnSpPr/>
          <p:nvPr/>
        </p:nvCxnSpPr>
        <p:spPr>
          <a:xfrm flipH="1">
            <a:off x="2224546" y="3626064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224546" y="5642102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6096208" y="5643372"/>
            <a:ext cx="1967" cy="49224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159" y="5915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OFELIO ESQUIVEL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EM10076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ángulo redondeado 3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BACHEO 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391184" y="2906107"/>
            <a:ext cx="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769098" y="2899860"/>
            <a:ext cx="0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004682" y="2899860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212751" y="2904156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080142" y="1514549"/>
            <a:ext cx="7760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224546" y="2904817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7330" y="1269311"/>
            <a:ext cx="2340000" cy="389165"/>
            <a:chOff x="5016000" y="1040449"/>
            <a:chExt cx="2157939" cy="615227"/>
          </a:xfrm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09279" y="180131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87330" y="23471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DE JESÚS GARCÍA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EM03298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Área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5584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EM07344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OLIVERIO TORRES HERNÁNDEZ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LUIS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EM05438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IVÁN E. MERAZ CORTES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DANIEL I. LÓPEZ GARCÍA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JAIME DE LA GARZA GUERRERO 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7698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EM09576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MANUEL MARTÍNEZ SÁNCHEZ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EM08210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JAIRO J. LLANAS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EM07691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ERASMO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EM08879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RODRIGO FALCÓN LLANAS 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398010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ÓSCAR M. GARCÍA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MANUEL DE J. GARCÍA FLORES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EM03114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JESÚS DUQUE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EM07195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AURELIO D. LARA VEGA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EM08616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ALVIN MARTÍNEZ CRUZ </a:t>
              </a: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26092" y="3154157"/>
            <a:ext cx="1980000" cy="1274026"/>
            <a:chOff x="5016000" y="219058"/>
            <a:chExt cx="2157939" cy="2014095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9058"/>
              <a:ext cx="2157939" cy="188307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EM05303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SALVADOR GUERRA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EM04575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C. ROJAS LINARES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SERGIO CURA MARTÍNEZ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EM03220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MAURO A. CABRERA ESPARZA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EM05029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PABLO RODRÍGUEZ MARTÍNEZ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9865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de Cuadrilla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23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203225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9886631" y="2414369"/>
            <a:ext cx="2" cy="33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419437"/>
            <a:ext cx="2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41772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278050" y="6669754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9411155" y="6659112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PRESIDENTE MUNICIPAL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21469" y="6667767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10547835" y="6659112"/>
            <a:ext cx="7508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REGIDORES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:a16="http://schemas.microsoft.com/office/drawing/2014/main" xmlns="" id="{BDAB6ECD-B300-4FEB-81E6-4E5CDD533A02}"/>
              </a:ext>
            </a:extLst>
          </p:cNvPr>
          <p:cNvSpPr/>
          <p:nvPr/>
        </p:nvSpPr>
        <p:spPr>
          <a:xfrm>
            <a:off x="9158748" y="6634807"/>
            <a:ext cx="2987762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00807" y="185139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6633" y="185339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267833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267833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267582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26610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26610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26359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388430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388430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388180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451070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451070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450819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12732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11414" y="512732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12482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49637" y="571593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808899" y="571342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2" name="CuadroTexto 141"/>
          <p:cNvSpPr txBox="1"/>
          <p:nvPr/>
        </p:nvSpPr>
        <p:spPr>
          <a:xfrm>
            <a:off x="49555" y="34654"/>
            <a:ext cx="1209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+mj-lt"/>
                <a:cs typeface="Arial" panose="020B0604020202020204" pitchFamily="34" charset="0"/>
              </a:rPr>
              <a:t>CUERPO EDILICIO ADMINISTRACIÓN </a:t>
            </a:r>
            <a:r>
              <a:rPr lang="es-MX" sz="2400" b="1" dirty="0">
                <a:latin typeface="+mj-lt"/>
                <a:cs typeface="Arial" panose="020B0604020202020204" pitchFamily="34" charset="0"/>
              </a:rPr>
              <a:t>2022 - 2024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/>
          <p:cNvCxnSpPr/>
          <p:nvPr/>
        </p:nvCxnSpPr>
        <p:spPr>
          <a:xfrm>
            <a:off x="9830089" y="2181793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234017" y="218340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896" y="1641422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6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MIGUEL TONCHE HUERTA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234379" y="2184068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INFRAESTRUCTURA Y SERVICIOS PÚBLICOS</a:t>
            </a:r>
          </a:p>
          <a:p>
            <a:pPr algn="ctr">
              <a:defRPr/>
            </a:pPr>
            <a:r>
              <a:rPr lang="es-MX" sz="2200" b="1" dirty="0" smtClean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DESARROLLO URBANO</a:t>
            </a:r>
            <a:endParaRPr lang="es-MX" sz="2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6" y="12693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ALFONSO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333079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G. MARTÍNEZ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EM8329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42268" y="2499181"/>
            <a:ext cx="1980000" cy="572054"/>
            <a:chOff x="5016000" y="1040449"/>
            <a:chExt cx="2157939" cy="904355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9421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DENISSE I. MEJÍA TORRES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CARLOS E. SERRATO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103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59681" y="33285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ALFREDO R. RODRÍGUEZ RICO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EM4260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9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redondeado 5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MANTENIMIENTO </a:t>
            </a:r>
          </a:p>
        </p:txBody>
      </p:sp>
      <p:cxnSp>
        <p:nvCxnSpPr>
          <p:cNvPr id="49" name="Conector recto 48"/>
          <p:cNvCxnSpPr/>
          <p:nvPr/>
        </p:nvCxnSpPr>
        <p:spPr>
          <a:xfrm flipH="1">
            <a:off x="7272435" y="3323342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4812064" y="3312071"/>
            <a:ext cx="2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9830188" y="2504940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234017" y="2511252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101406" y="149439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593" y="1258678"/>
            <a:ext cx="2340000" cy="389165"/>
            <a:chOff x="5016000" y="1040449"/>
            <a:chExt cx="2337769" cy="61522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593" y="1880556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RICARDO OVALLE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2720696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LIBRADO MALDONADO SEGOVIA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EM08731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1244017" y="3312773"/>
            <a:ext cx="1980000" cy="132329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EM00270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MAURO CABRERA LÓPEZ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EM09375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DAVID RODRÍGUEZ CALVILLO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EM09322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JULIÁN RAMÍREZ VARGAS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EM10041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HILARIO HERNANDEZ HDZ.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1244017" y="448772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Mecánico 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4870874"/>
            <a:ext cx="1980000" cy="389165"/>
            <a:chOff x="5016000" y="1040449"/>
            <a:chExt cx="2157939" cy="615227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EM08689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4017" y="5512992"/>
            <a:ext cx="1980000" cy="389165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ÁNGEL BRISEÑO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EM07491</a:t>
              </a:r>
              <a:r>
                <a:rPr lang="es-ES" sz="800" dirty="0" smtClean="0">
                  <a:solidFill>
                    <a:prstClr val="black"/>
                  </a:solidFill>
                </a:rPr>
                <a:t> Vulcanizador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912543CF-3BD4-40B0-BB18-006DCC4331CA}"/>
              </a:ext>
            </a:extLst>
          </p:cNvPr>
          <p:cNvSpPr/>
          <p:nvPr/>
        </p:nvSpPr>
        <p:spPr>
          <a:xfrm>
            <a:off x="8843005" y="2718153"/>
            <a:ext cx="1980000" cy="1341120"/>
          </a:xfrm>
          <a:prstGeom prst="rect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EM00505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900" b="1" dirty="0" smtClean="0">
                <a:solidFill>
                  <a:schemeClr val="tx1"/>
                </a:solidFill>
              </a:rPr>
              <a:t>SAMUEL CARDOZA VILLANUEVA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EM00754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G. GARCÍA CORREA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EM01989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JOSÉ R. CÓRDOVA SUAREZ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EM08873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PABLO VALDEZ MORENO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EM04153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SALVADOR FIERRO RIVERA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00" dirty="0" smtClean="0">
                <a:solidFill>
                  <a:prstClr val="black"/>
                </a:solidFill>
              </a:rPr>
              <a:t>EM07009</a:t>
            </a:r>
            <a:r>
              <a:rPr lang="es-ES" sz="800" dirty="0" smtClean="0">
                <a:solidFill>
                  <a:prstClr val="black"/>
                </a:solidFill>
              </a:rPr>
              <a:t> </a:t>
            </a:r>
            <a:r>
              <a:rPr lang="es-ES" sz="1000" b="1" dirty="0" smtClean="0">
                <a:solidFill>
                  <a:prstClr val="black"/>
                </a:solidFill>
              </a:rPr>
              <a:t>JESÚS PADILLA MENCHACA </a:t>
            </a:r>
            <a:endParaRPr lang="es-E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8843005" y="3916869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Vigilantes  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5108593" y="2720232"/>
            <a:ext cx="198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Combustibles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4002306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Gasolina </a:t>
            </a:r>
            <a:endParaRPr lang="es-ES" sz="800" dirty="0">
              <a:solidFill>
                <a:prstClr val="black"/>
              </a:solidFill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8B9E0DDC-7979-4C1E-B741-9FACE317EF1B}"/>
              </a:ext>
            </a:extLst>
          </p:cNvPr>
          <p:cNvSpPr/>
          <p:nvPr/>
        </p:nvSpPr>
        <p:spPr>
          <a:xfrm>
            <a:off x="6458593" y="3201135"/>
            <a:ext cx="1620000" cy="1483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2860" tIns="5715" rIns="22860" bIns="5715" numCol="1" spcCol="1270" rtlCol="0" anchor="ctr" anchorCtr="0">
            <a:noAutofit/>
            <a:flatTx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800" dirty="0" smtClean="0">
                <a:solidFill>
                  <a:prstClr val="black"/>
                </a:solidFill>
              </a:rPr>
              <a:t>Diésel </a:t>
            </a:r>
            <a:endParaRPr lang="es-ES" sz="800" dirty="0">
              <a:solidFill>
                <a:prstClr val="black"/>
              </a:solidFill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22066" y="3668716"/>
            <a:ext cx="1980000" cy="638344"/>
            <a:chOff x="3937031" y="-2789955"/>
            <a:chExt cx="2157939" cy="1009153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3937031" y="-2789955"/>
              <a:ext cx="2157939" cy="100915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SANTIAGO H. AYALA GÓMEZ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EM08087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A. VILLAZANA SAUCEDO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3937031" y="-20153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78593" y="3663155"/>
            <a:ext cx="1980000" cy="643905"/>
            <a:chOff x="5016000" y="1348065"/>
            <a:chExt cx="2157939" cy="1017944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48065"/>
              <a:ext cx="2157939" cy="10091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EM07115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HÉCTOR TORRES SÁNCHEZ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DE LA FUENTE HINOJOSA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3150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Mecánico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2234379" y="2511913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30" idx="0"/>
          </p:cNvCxnSpPr>
          <p:nvPr/>
        </p:nvCxnSpPr>
        <p:spPr>
          <a:xfrm flipH="1">
            <a:off x="4812306" y="2877420"/>
            <a:ext cx="1282980" cy="323715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>
            <a:stCxn id="31" idx="0"/>
          </p:cNvCxnSpPr>
          <p:nvPr/>
        </p:nvCxnSpPr>
        <p:spPr>
          <a:xfrm flipH="1" flipV="1">
            <a:off x="6095286" y="2874968"/>
            <a:ext cx="1173307" cy="32616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51" name="Imagen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Conector recto 99"/>
          <p:cNvCxnSpPr/>
          <p:nvPr/>
        </p:nvCxnSpPr>
        <p:spPr>
          <a:xfrm>
            <a:off x="3743375" y="3247117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443290" y="3249393"/>
            <a:ext cx="0" cy="51916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10778204" y="3249392"/>
            <a:ext cx="0" cy="25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412230" y="3247617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3673922" y="2870092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54796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ALUMBRADO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8711" y="1397295"/>
            <a:ext cx="76" cy="28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793905" y="2329596"/>
            <a:ext cx="457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7890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ARTURO GONZALEZ GONZALEZ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EM08736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0540"/>
            <a:ext cx="2340000" cy="389165"/>
            <a:chOff x="5016000" y="1040449"/>
            <a:chExt cx="2157939" cy="615227"/>
          </a:xfrm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128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MARIBEL MARTINEZ SANCHEZ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7723" y="2124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GPE MARTINEZ TAPIA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EM07965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Programador Peticiones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555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EM08258</a:t>
              </a:r>
              <a:r>
                <a:rPr lang="pt-BR" sz="1000" b="1" dirty="0">
                  <a:solidFill>
                    <a:schemeClr val="tx1"/>
                  </a:solidFill>
                </a:rPr>
                <a:t>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ALEJANDRO ABREGO </a:t>
              </a:r>
              <a:r>
                <a:rPr lang="pt-BR" sz="1000" b="1" dirty="0">
                  <a:solidFill>
                    <a:schemeClr val="tx1"/>
                  </a:solidFill>
                </a:rPr>
                <a:t>PUENTE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EM08259</a:t>
              </a:r>
              <a:r>
                <a:rPr lang="pt-BR" sz="1000" b="1" dirty="0">
                  <a:solidFill>
                    <a:schemeClr val="tx1"/>
                  </a:solidFill>
                </a:rPr>
                <a:t> JOSE LUIS RODRIGUEZ GZLZ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45922" y="2621098"/>
            <a:ext cx="1980000" cy="517191"/>
            <a:chOff x="5016000" y="838054"/>
            <a:chExt cx="2157939" cy="817622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38054"/>
              <a:ext cx="2157939" cy="7118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EM07231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S. </a:t>
              </a:r>
              <a:r>
                <a:rPr lang="pt-BR" sz="1000" b="1" dirty="0">
                  <a:solidFill>
                    <a:schemeClr val="tx1"/>
                  </a:solidFill>
                </a:rPr>
                <a:t>VENEGAS 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EM07937 </a:t>
              </a:r>
              <a:r>
                <a:rPr lang="pt-BR" sz="900" b="1" dirty="0">
                  <a:solidFill>
                    <a:schemeClr val="tx1"/>
                  </a:solidFill>
                </a:rPr>
                <a:t>EBELSAIN VELAZQUEZ DE LA CRUZ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9" name="Conector recto 68"/>
          <p:cNvCxnSpPr/>
          <p:nvPr/>
        </p:nvCxnSpPr>
        <p:spPr>
          <a:xfrm flipH="1">
            <a:off x="1415090" y="3247117"/>
            <a:ext cx="93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70" name="Grupo 6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2230" y="34910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FELIPE DE JESUS MANCINAS 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r>
                <a:rPr lang="es-ES" sz="800" dirty="0">
                  <a:solidFill>
                    <a:prstClr val="black"/>
                  </a:solidFill>
                </a:rPr>
                <a:t>E</a:t>
              </a:r>
              <a:r>
                <a:rPr lang="es-ES" sz="800" dirty="0" smtClean="0">
                  <a:solidFill>
                    <a:prstClr val="black"/>
                  </a:solidFill>
                </a:rPr>
                <a:t>dificios Municipales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3487949"/>
            <a:ext cx="1980000" cy="930475"/>
            <a:chOff x="5016000" y="184697"/>
            <a:chExt cx="2157939" cy="1470979"/>
          </a:xfrm>
          <a:solidFill>
            <a:schemeClr val="bg1"/>
          </a:solidFill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7"/>
              <a:ext cx="2157939" cy="13652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EM00010 </a:t>
              </a:r>
              <a:r>
                <a:rPr lang="pt-BR" sz="1000" b="1" dirty="0">
                  <a:solidFill>
                    <a:schemeClr val="tx1"/>
                  </a:solidFill>
                </a:rPr>
                <a:t>GERARDO GARCIA GARCIA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EM00179 </a:t>
              </a:r>
              <a:r>
                <a:rPr lang="pt-BR" sz="1000" b="1" dirty="0">
                  <a:solidFill>
                    <a:schemeClr val="tx1"/>
                  </a:solidFill>
                </a:rPr>
                <a:t>ROMUALDO ALARCON NEIRA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EM03893 </a:t>
              </a:r>
              <a:r>
                <a:rPr lang="pt-BR" sz="1000" b="1" dirty="0">
                  <a:solidFill>
                    <a:schemeClr val="tx1"/>
                  </a:solidFill>
                </a:rPr>
                <a:t>ALVARO ALVA CARRIZALES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EM05856 </a:t>
              </a:r>
              <a:r>
                <a:rPr lang="pt-BR" sz="1000" b="1" dirty="0">
                  <a:solidFill>
                    <a:schemeClr val="tx1"/>
                  </a:solidFill>
                </a:rPr>
                <a:t>CELSO GPE ZAPATA TRUJILLO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53290" y="3487949"/>
            <a:ext cx="1980000" cy="748383"/>
            <a:chOff x="5016000" y="751033"/>
            <a:chExt cx="2157939" cy="973336"/>
          </a:xfrm>
          <a:solidFill>
            <a:schemeClr val="bg1"/>
          </a:solidFill>
        </p:grpSpPr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51033"/>
              <a:ext cx="2157939" cy="79886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EM08254 </a:t>
              </a:r>
              <a:r>
                <a:rPr lang="pt-BR" sz="1000" b="1" dirty="0">
                  <a:solidFill>
                    <a:schemeClr val="tx1"/>
                  </a:solidFill>
                </a:rPr>
                <a:t>JESUS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C. </a:t>
              </a:r>
              <a:r>
                <a:rPr lang="pt-BR" sz="1000" b="1" dirty="0">
                  <a:solidFill>
                    <a:schemeClr val="tx1"/>
                  </a:solidFill>
                </a:rPr>
                <a:t>GUERRERO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GARCIA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EM08570 </a:t>
              </a:r>
              <a:r>
                <a:rPr lang="pt-BR" sz="1000" b="1" dirty="0">
                  <a:solidFill>
                    <a:schemeClr val="tx1"/>
                  </a:solidFill>
                </a:rPr>
                <a:t>JORGE A CARRANZA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TREVIÑO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prstClr val="black"/>
                  </a:solidFill>
                </a:rPr>
                <a:t>EM08255 </a:t>
              </a:r>
              <a:r>
                <a:rPr lang="pt-BR" sz="1000" b="1" dirty="0" smtClean="0">
                  <a:solidFill>
                    <a:prstClr val="black"/>
                  </a:solidFill>
                </a:rPr>
                <a:t>JAVIER CUELLAR MARTINEZ </a:t>
              </a:r>
              <a:endParaRPr lang="pt-BR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7752"/>
              <a:ext cx="2157939" cy="1866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Circuitos CFE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19428" y="4204110"/>
            <a:ext cx="1980000" cy="2062526"/>
            <a:chOff x="5016000" y="184695"/>
            <a:chExt cx="2157939" cy="3260628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84695"/>
              <a:ext cx="2157939" cy="315478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EM00013 </a:t>
              </a:r>
              <a:r>
                <a:rPr lang="pt-BR" sz="1000" b="1" dirty="0">
                  <a:solidFill>
                    <a:schemeClr val="tx1"/>
                  </a:solidFill>
                </a:rPr>
                <a:t>ALFREDO GAYTAN 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 smtClean="0">
                  <a:solidFill>
                    <a:schemeClr val="tx1"/>
                  </a:solidFill>
                </a:rPr>
                <a:t>EM00121 </a:t>
              </a:r>
              <a:r>
                <a:rPr lang="pt-BR" sz="1000" b="1" dirty="0">
                  <a:solidFill>
                    <a:schemeClr val="tx1"/>
                  </a:solidFill>
                </a:rPr>
                <a:t>JUAN JAVIER MORALES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EM02530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</a:t>
              </a:r>
              <a:r>
                <a:rPr lang="pt-BR" sz="1000" b="1" dirty="0">
                  <a:solidFill>
                    <a:schemeClr val="tx1"/>
                  </a:solidFill>
                </a:rPr>
                <a:t>CARRILLO BERNAL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EM04035 </a:t>
              </a:r>
              <a:r>
                <a:rPr lang="pt-BR" sz="1000" b="1" dirty="0">
                  <a:solidFill>
                    <a:schemeClr val="tx1"/>
                  </a:solidFill>
                </a:rPr>
                <a:t>ELEAZAR AGUILAR TORRES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EM05357 </a:t>
              </a:r>
              <a:r>
                <a:rPr lang="pt-BR" sz="1000" b="1" dirty="0">
                  <a:solidFill>
                    <a:schemeClr val="tx1"/>
                  </a:solidFill>
                </a:rPr>
                <a:t>ERICK E.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EM07913 </a:t>
              </a:r>
              <a:r>
                <a:rPr lang="pt-BR" sz="1000" b="1" dirty="0">
                  <a:solidFill>
                    <a:schemeClr val="tx1"/>
                  </a:solidFill>
                </a:rPr>
                <a:t>MIGUEL RANGEL AGUILAR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EM08443 </a:t>
              </a:r>
              <a:r>
                <a:rPr lang="pt-BR" sz="1000" b="1" dirty="0">
                  <a:solidFill>
                    <a:schemeClr val="tx1"/>
                  </a:solidFill>
                </a:rPr>
                <a:t>JUAN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</a:t>
              </a:r>
              <a:r>
                <a:rPr lang="pt-BR" sz="1000" b="1" dirty="0">
                  <a:solidFill>
                    <a:schemeClr val="tx1"/>
                  </a:solidFill>
                </a:rPr>
                <a:t>CHAVEZ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CORONADO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EM08522 </a:t>
              </a:r>
              <a:r>
                <a:rPr lang="pt-BR" sz="1000" b="1" dirty="0">
                  <a:solidFill>
                    <a:schemeClr val="tx1"/>
                  </a:solidFill>
                </a:rPr>
                <a:t>NESTOR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SALAZAR SANDOVAL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EM09588 </a:t>
              </a:r>
              <a:r>
                <a:rPr lang="pt-BR" sz="1000" b="1" dirty="0">
                  <a:solidFill>
                    <a:schemeClr val="tx1"/>
                  </a:solidFill>
                </a:rPr>
                <a:t>LUIS A. CHAVEZ CORONADO</a:t>
              </a: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66870" y="3487949"/>
            <a:ext cx="1980000" cy="1912561"/>
            <a:chOff x="5016000" y="421773"/>
            <a:chExt cx="2157939" cy="3023550"/>
          </a:xfrm>
          <a:solidFill>
            <a:schemeClr val="bg1"/>
          </a:solidFill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1773"/>
              <a:ext cx="2157939" cy="291770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EM00365 </a:t>
              </a:r>
              <a:r>
                <a:rPr lang="pt-BR" sz="1000" b="1" dirty="0">
                  <a:solidFill>
                    <a:schemeClr val="tx1"/>
                  </a:solidFill>
                </a:rPr>
                <a:t>JESUS RIVERA QUINTERO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EM01259 </a:t>
              </a:r>
              <a:r>
                <a:rPr lang="pt-BR" sz="1000" b="1" dirty="0">
                  <a:solidFill>
                    <a:schemeClr val="tx1"/>
                  </a:solidFill>
                </a:rPr>
                <a:t>JORGE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L. </a:t>
              </a:r>
              <a:r>
                <a:rPr lang="pt-BR" sz="1000" b="1" dirty="0">
                  <a:solidFill>
                    <a:schemeClr val="tx1"/>
                  </a:solidFill>
                </a:rPr>
                <a:t>FERREL CUADROS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EM03059 </a:t>
              </a:r>
              <a:r>
                <a:rPr lang="pt-BR" sz="1000" b="1" dirty="0">
                  <a:solidFill>
                    <a:schemeClr val="tx1"/>
                  </a:solidFill>
                </a:rPr>
                <a:t>JESUS AVILA CEDILLO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EM03081 </a:t>
              </a:r>
              <a:r>
                <a:rPr lang="pt-BR" sz="1000" b="1" dirty="0">
                  <a:solidFill>
                    <a:schemeClr val="tx1"/>
                  </a:solidFill>
                </a:rPr>
                <a:t>HILARIO TOVAR GUERRERO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EM04575 </a:t>
              </a:r>
              <a:r>
                <a:rPr lang="pt-BR" sz="1000" b="1" dirty="0">
                  <a:solidFill>
                    <a:schemeClr val="tx1"/>
                  </a:solidFill>
                </a:rPr>
                <a:t>JOSE GPE MTZ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EM07855 </a:t>
              </a:r>
              <a:r>
                <a:rPr lang="pt-BR" sz="1000" b="1" dirty="0">
                  <a:solidFill>
                    <a:schemeClr val="tx1"/>
                  </a:solidFill>
                </a:rPr>
                <a:t>JOSE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R. </a:t>
              </a:r>
              <a:r>
                <a:rPr lang="pt-BR" sz="1000" b="1" dirty="0">
                  <a:solidFill>
                    <a:schemeClr val="tx1"/>
                  </a:solidFill>
                </a:rPr>
                <a:t>BARBOZA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RAMOS</a:t>
              </a:r>
              <a:endParaRPr lang="pt-BR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EM07860 </a:t>
              </a:r>
              <a:r>
                <a:rPr lang="pt-BR" sz="1000" b="1" dirty="0">
                  <a:solidFill>
                    <a:schemeClr val="tx1"/>
                  </a:solidFill>
                </a:rPr>
                <a:t>LUIS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J. GONZALEZ </a:t>
              </a:r>
              <a:r>
                <a:rPr lang="pt-BR" sz="1000" b="1" dirty="0">
                  <a:solidFill>
                    <a:schemeClr val="tx1"/>
                  </a:solidFill>
                </a:rPr>
                <a:t>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EM08133 </a:t>
              </a:r>
              <a:r>
                <a:rPr lang="pt-BR" sz="1000" b="1" dirty="0">
                  <a:solidFill>
                    <a:schemeClr val="tx1"/>
                  </a:solidFill>
                </a:rPr>
                <a:t>OSVALDO GARCIA BRIONES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600" dirty="0">
                  <a:solidFill>
                    <a:schemeClr val="tx1"/>
                  </a:solidFill>
                </a:rPr>
                <a:t>EM08548 </a:t>
              </a:r>
              <a:r>
                <a:rPr lang="pt-BR" sz="1000" b="1" dirty="0">
                  <a:solidFill>
                    <a:schemeClr val="tx1"/>
                  </a:solidFill>
                </a:rPr>
                <a:t>BRAYAN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B. </a:t>
              </a:r>
              <a:r>
                <a:rPr lang="pt-BR" sz="1000" b="1" dirty="0">
                  <a:solidFill>
                    <a:schemeClr val="tx1"/>
                  </a:solidFill>
                </a:rPr>
                <a:t>JUAREZ SALAS</a:t>
              </a:r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210825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349396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MIGUEL A MARTINEZ RIVERA</a:t>
              </a:r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EM03054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1239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EMILIO GARCIA RIVERA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EM04670</a:t>
              </a:r>
              <a:r>
                <a:rPr lang="es-ES" sz="800" dirty="0" smtClean="0">
                  <a:solidFill>
                    <a:prstClr val="black"/>
                  </a:solidFill>
                </a:rPr>
                <a:t> Soldador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55449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CASTILLO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EM01370</a:t>
              </a:r>
              <a:r>
                <a:rPr lang="es-ES" sz="800" dirty="0" smtClean="0">
                  <a:solidFill>
                    <a:prstClr val="black"/>
                  </a:solidFill>
                </a:rPr>
                <a:t> Mecánico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84442" y="482312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GILBERTO ORTIZ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EM05911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10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EDUCACIÓN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0773" y="1416151"/>
            <a:ext cx="2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860" y="202654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MARCO ANTONIO ZERTUCHE MEJÍA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ELENA ARREAGA SAUCEDO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EM07355</a:t>
              </a:r>
              <a:r>
                <a:rPr lang="es-ES" sz="800" dirty="0" smtClean="0">
                  <a:solidFill>
                    <a:prstClr val="black"/>
                  </a:solidFill>
                </a:rPr>
                <a:t> Bibliotecaria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MARISOL TOVAR ROMO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Dirección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5246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6764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ector recto 24"/>
          <p:cNvCxnSpPr/>
          <p:nvPr/>
        </p:nvCxnSpPr>
        <p:spPr>
          <a:xfrm>
            <a:off x="9808424" y="1827288"/>
            <a:ext cx="0" cy="22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2216077" y="1827416"/>
            <a:ext cx="0" cy="33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ARTE Y CULTURA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MUSEO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37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74465"/>
            <a:ext cx="2340000" cy="389165"/>
            <a:chOff x="5016000" y="1040449"/>
            <a:chExt cx="2157939" cy="615227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ALONSO CANALES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27027" y="237536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LUNA VALADEZ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216439" y="1828077"/>
            <a:ext cx="75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397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GISEL R. ESTRADA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EM09644</a:t>
              </a:r>
              <a:r>
                <a:rPr lang="es-ES" sz="800" dirty="0" smtClean="0">
                  <a:solidFill>
                    <a:prstClr val="black"/>
                  </a:solidFill>
                </a:rPr>
                <a:t> Eventos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29558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ABRAHAM CORTEZ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35110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ADRIÁN DELGADILLO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EM08678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</a:t>
              </a:r>
              <a:r>
                <a:rPr lang="es-ES" sz="800" dirty="0">
                  <a:solidFill>
                    <a:prstClr val="black"/>
                  </a:solidFill>
                </a:rPr>
                <a:t>T</a:t>
              </a:r>
              <a:r>
                <a:rPr lang="es-ES" sz="800" dirty="0" smtClean="0">
                  <a:solidFill>
                    <a:prstClr val="black"/>
                  </a:solidFill>
                </a:rPr>
                <a:t>urno Matutino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6077" y="40740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Y. BAUTISTA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242" y="29093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SERGIO A. DE LEÓN ROBLES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09" y="23826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KAREN DE LOS ANGELES CORDOVA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342450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DOLORES G. FIERROS MORALES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EM07034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513" y="39814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RUBÉN JUNIOR AGUIRRE SÁNCHEZ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EM09464</a:t>
              </a:r>
              <a:r>
                <a:rPr lang="es-ES" sz="800" dirty="0" smtClean="0">
                  <a:solidFill>
                    <a:prstClr val="black"/>
                  </a:solidFill>
                </a:rPr>
                <a:t> Diseño, Redes y Video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580" y="449507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JAVIER PACHECO LIRA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EM07412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3" y="29100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PEREZ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EM07041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Matutino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350" y="346315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AGUILAR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EM07181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Turno Vespertino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19657" y="4020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JOSUE JAVIER VASQUEZ ALCALA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Guía del Museo El Polvorín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33451" y="4601080"/>
            <a:ext cx="1980000" cy="674915"/>
            <a:chOff x="5016000" y="1040449"/>
            <a:chExt cx="2157939" cy="106696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878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EM09997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OSCAR GOMEZ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CINTHIA MEYER GONZALEZ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BRISEIDA FLORES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7291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1222818" y="1951024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COAHUILA Y TEXAS </a:t>
            </a:r>
            <a:endParaRPr lang="es-MX" sz="1050" b="1" dirty="0"/>
          </a:p>
        </p:txBody>
      </p:sp>
      <p:sp>
        <p:nvSpPr>
          <p:cNvPr id="77" name="Rectángulo 76"/>
          <p:cNvSpPr/>
          <p:nvPr/>
        </p:nvSpPr>
        <p:spPr>
          <a:xfrm>
            <a:off x="5097139" y="1944420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50" b="1" dirty="0" smtClean="0"/>
              <a:t>MUSEO CASA DE LAS ARTES</a:t>
            </a:r>
            <a:endParaRPr lang="es-MX" sz="1050" b="1" dirty="0"/>
          </a:p>
        </p:txBody>
      </p:sp>
      <p:sp>
        <p:nvSpPr>
          <p:cNvPr id="78" name="Rectángulo 77"/>
          <p:cNvSpPr/>
          <p:nvPr/>
        </p:nvSpPr>
        <p:spPr>
          <a:xfrm>
            <a:off x="8815583" y="1948383"/>
            <a:ext cx="1980000" cy="262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950" b="1" dirty="0" smtClean="0"/>
              <a:t>MUSEO DE ARMAS Y ASPECTOS HISTORICOS “EL POLVORIN”</a:t>
            </a:r>
            <a:endParaRPr lang="es-MX" sz="950" b="1" dirty="0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251665" y="5034706"/>
            <a:ext cx="3697358" cy="1194754"/>
            <a:chOff x="4563829" y="1534664"/>
            <a:chExt cx="4029633" cy="1888777"/>
          </a:xfrm>
          <a:solidFill>
            <a:schemeClr val="bg1"/>
          </a:solidFill>
        </p:grpSpPr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563829" y="1534664"/>
              <a:ext cx="4029633" cy="183798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EM03656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GERARDO GOMEZ VILLARREAL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GUILLERMO CHAVEZ RDZ.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EM06566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DE LEON ROMERO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LUIS FLORES MUÑOZ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EMILIO ESQUIVEL FRAGA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EM06690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SILVIA AGUIRRE BARRERA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0EM07071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GERMAN PADIERNA PEINADO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ANCIRA VAZQUEZ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GISELLE TAMAYO LUEVANO 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EM07576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RICARDO HERNANDEZ MATA</a:t>
              </a:r>
              <a:endParaRPr lang="es-ES" sz="9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JOSUE VASQUEZ ALCALA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ANDREA ESCAMILLA SEVILLA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563829" y="3188941"/>
              <a:ext cx="4029633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33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recto 25"/>
          <p:cNvCxnSpPr/>
          <p:nvPr/>
        </p:nvCxnSpPr>
        <p:spPr>
          <a:xfrm flipH="1">
            <a:off x="6087139" y="2177076"/>
            <a:ext cx="1512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JUVENTUD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416151"/>
            <a:ext cx="2" cy="16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5750" y="19835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MARIANA S. ARMENDÁRIZ MARRERO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715535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706516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0222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IGNACIO A. DÍAZ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de Vinculación Institucional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Conector recto 18"/>
          <p:cNvCxnSpPr/>
          <p:nvPr/>
        </p:nvCxnSpPr>
        <p:spPr>
          <a:xfrm flipH="1">
            <a:off x="2489569" y="271781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0165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ISRAEL ROJAS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EM08152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Promoción y Difusión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447" y="1274718"/>
            <a:ext cx="2340000" cy="389165"/>
            <a:chOff x="5016000" y="1040449"/>
            <a:chExt cx="2157939" cy="615227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0172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SEBASTIÁN HUETE AVILÉS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Eventos Especiales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5580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>
            <a:off x="9694605" y="2263806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2496971" y="2240592"/>
            <a:ext cx="5426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6087139" y="1597523"/>
            <a:ext cx="0" cy="65381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ADULTO MAYOR Y PERSONAS CON DISCAPACIDAD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8619"/>
            <a:ext cx="2340000" cy="389165"/>
            <a:chOff x="5016000" y="1040449"/>
            <a:chExt cx="2157939" cy="61522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VIRGINIA G. GONZALES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EM08524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497139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NIÑO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EM06962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4437" y="2650315"/>
            <a:ext cx="1980000" cy="389163"/>
            <a:chOff x="5016000" y="1040451"/>
            <a:chExt cx="2157939" cy="615225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ALFREDO BERNAL MEDINA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00031" y="225134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recto 21"/>
          <p:cNvCxnSpPr/>
          <p:nvPr/>
        </p:nvCxnSpPr>
        <p:spPr>
          <a:xfrm flipH="1">
            <a:off x="6097696" y="1415799"/>
            <a:ext cx="7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Y CONTROL ANIMAL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MARTÍN GÓMEZ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Conector recto 9"/>
          <p:cNvCxnSpPr/>
          <p:nvPr/>
        </p:nvCxnSpPr>
        <p:spPr>
          <a:xfrm>
            <a:off x="9701588" y="2239947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499832" y="22309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2546702"/>
            <a:ext cx="1980000" cy="541565"/>
            <a:chOff x="5016000" y="1040449"/>
            <a:chExt cx="2157939" cy="856155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694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JAVIER A. PAREDES SALAZAR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EM09904 </a:t>
              </a:r>
              <a:r>
                <a:rPr lang="es-ES" sz="1000" b="1" dirty="0">
                  <a:solidFill>
                    <a:prstClr val="black"/>
                  </a:solidFill>
                </a:rPr>
                <a:t>NEMECIO OROZCO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MARTÍNEZ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Operativo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489569" y="224222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000" y="2541641"/>
            <a:ext cx="1980000" cy="682276"/>
            <a:chOff x="5016000" y="923406"/>
            <a:chExt cx="2157939" cy="1078604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23406"/>
              <a:ext cx="2157939" cy="9467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SABDY YAZMIN LUGO SILLAS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CLAUDIA MORQUECHO ESCAMILLA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675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Veterinarias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25416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RAMOS ADAME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EM07235</a:t>
              </a:r>
              <a:r>
                <a:rPr lang="es-ES" sz="800" dirty="0" smtClean="0">
                  <a:solidFill>
                    <a:prstClr val="black"/>
                  </a:solidFill>
                </a:rPr>
                <a:t> Encargado de Modulo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079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ector recto 75"/>
          <p:cNvCxnSpPr/>
          <p:nvPr/>
        </p:nvCxnSpPr>
        <p:spPr>
          <a:xfrm>
            <a:off x="10677765" y="3331508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>
            <a:off x="1512499" y="333114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283067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OFICINAS GENERALES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98730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6" name="Conector recto 45"/>
          <p:cNvCxnSpPr/>
          <p:nvPr/>
        </p:nvCxnSpPr>
        <p:spPr>
          <a:xfrm flipH="1">
            <a:off x="6099247" y="1814392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3259" y="16093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MAYANIN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HINOJOSA ESPARZA</a:t>
              </a: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Oficina General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2836" y="2663393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MYRTHA HILDA DIAZ DELGADO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Subdirectora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>
            <a:off x="7540034" y="33314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>
            <a:off x="4655397" y="3320875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1523132" y="3331149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628749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EM08190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SILVIA M. VALDEZ </a:t>
              </a:r>
              <a:r>
                <a:rPr lang="pt-BR" sz="1000" b="1" dirty="0">
                  <a:solidFill>
                    <a:schemeClr val="tx1"/>
                  </a:solidFill>
                </a:rPr>
                <a:t>GARZA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EM09825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CESAR A. </a:t>
              </a:r>
              <a:r>
                <a:rPr lang="pt-BR" sz="1000" b="1" dirty="0">
                  <a:solidFill>
                    <a:schemeClr val="tx1"/>
                  </a:solidFill>
                </a:rPr>
                <a:t>GOITIA AMADOR </a:t>
              </a: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Comunicación e Imagen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63315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FLOR S. CASTAÑEDA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VAZQUÉZ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EM08501</a:t>
              </a:r>
              <a:r>
                <a:rPr lang="es-ES" sz="800" dirty="0" smtClean="0">
                  <a:solidFill>
                    <a:prstClr val="black"/>
                  </a:solidFill>
                </a:rPr>
                <a:t> Administradora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6283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MARTÍN E. GÓMEZ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EM06953</a:t>
              </a:r>
              <a:r>
                <a:rPr lang="es-ES" sz="800" dirty="0" smtClean="0">
                  <a:solidFill>
                    <a:prstClr val="black"/>
                  </a:solidFill>
                </a:rPr>
                <a:t> Sistemas y Base de Datos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2773" y="3633096"/>
            <a:ext cx="1980000" cy="615290"/>
            <a:chOff x="5016000" y="1040447"/>
            <a:chExt cx="2157939" cy="972707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88054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EM09830 </a:t>
              </a:r>
              <a:r>
                <a:rPr lang="pt-BR" sz="1000" b="1" dirty="0">
                  <a:solidFill>
                    <a:schemeClr val="tx1"/>
                  </a:solidFill>
                </a:rPr>
                <a:t>CARLOS </a:t>
              </a:r>
              <a:r>
                <a:rPr lang="pt-BR" sz="1000" b="1" dirty="0" smtClean="0">
                  <a:solidFill>
                    <a:schemeClr val="tx1"/>
                  </a:solidFill>
                </a:rPr>
                <a:t>A. ESCOBEDO CEPEDA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EM09673 </a:t>
              </a:r>
              <a:r>
                <a:rPr lang="pt-BR" sz="900" b="1" dirty="0">
                  <a:solidFill>
                    <a:schemeClr val="tx1"/>
                  </a:solidFill>
                </a:rPr>
                <a:t>ANTONIO ALVARADO GUERRERO </a:t>
              </a:r>
              <a:endParaRPr lang="pt-BR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786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Logística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Conector recto 106"/>
          <p:cNvCxnSpPr/>
          <p:nvPr/>
        </p:nvCxnSpPr>
        <p:spPr>
          <a:xfrm>
            <a:off x="8273786" y="3274443"/>
            <a:ext cx="0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6" name="Conector recto 105"/>
          <p:cNvCxnSpPr/>
          <p:nvPr/>
        </p:nvCxnSpPr>
        <p:spPr>
          <a:xfrm>
            <a:off x="5543929" y="3276398"/>
            <a:ext cx="0" cy="21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10859326" y="3287031"/>
            <a:ext cx="0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>
            <a:off x="2123305" y="487091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>
            <a:off x="3233980" y="402881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>
            <a:off x="1033705" y="4021063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942206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2759184" y="1784763"/>
            <a:ext cx="0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391232"/>
            <a:ext cx="5085" cy="19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HOSPITAL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92989" y="191885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201" y="1923718"/>
            <a:ext cx="2340000" cy="389165"/>
            <a:chOff x="5016000" y="1040449"/>
            <a:chExt cx="2157939" cy="615227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MORIN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Conector recto 48"/>
          <p:cNvCxnSpPr/>
          <p:nvPr/>
        </p:nvCxnSpPr>
        <p:spPr>
          <a:xfrm flipH="1">
            <a:off x="2760014" y="1786129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2755462" y="2436672"/>
            <a:ext cx="66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7687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SOLÍS ZACARÍAS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210" y="22516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A. GARZA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EM09832 </a:t>
              </a:r>
              <a:r>
                <a:rPr lang="es-ES" sz="800" dirty="0" smtClean="0">
                  <a:solidFill>
                    <a:prstClr val="black"/>
                  </a:solidFill>
                </a:rPr>
                <a:t>Coordinador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299" y="423150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DELIA MENCHACA MARTELL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EM06208</a:t>
              </a:r>
              <a:r>
                <a:rPr lang="es-ES" sz="800" dirty="0" smtClean="0">
                  <a:solidFill>
                    <a:prstClr val="black"/>
                  </a:solidFill>
                </a:rPr>
                <a:t> Sub-jefa de 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40076" y="423442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MAYRA GUADALUPE ROMO OLVEDA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EM01293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 Enfermeras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6302" y="5056125"/>
            <a:ext cx="3861849" cy="1342501"/>
            <a:chOff x="5016000" y="-187374"/>
            <a:chExt cx="2157939" cy="2122349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187374"/>
              <a:ext cx="2157939" cy="21223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EM09709</a:t>
              </a:r>
              <a:r>
                <a:rPr lang="es-MX" sz="11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RITA I. SEPÚLVEDA RAMÍREZ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KAREN GONZÁLEZ MÉNDEZ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VÍCTOR CASTILLO RODRÍGUEZ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EM07610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ERICKA RAMOS HERNÁNDEZ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EM05165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A. GARZA ORONA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EM07420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DAVID A. CEPEDA BANDA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EM08573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YOSHIRA QUINTERO TIJERINA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EM08625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MÓNICA ALARCÓN PLATA 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EM08111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EVELIN ROBLEDO RUIZ</a:t>
              </a:r>
            </a:p>
            <a:p>
              <a:pPr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CYNTHIA GUERRERO DE LOS REYES</a:t>
              </a:r>
              <a:endParaRPr lang="es-ES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0047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70" y="3442191"/>
            <a:ext cx="1980000" cy="1931829"/>
            <a:chOff x="5016000" y="-578553"/>
            <a:chExt cx="2157939" cy="3054011"/>
          </a:xfrm>
          <a:solidFill>
            <a:schemeClr val="bg1"/>
          </a:solidFill>
        </p:grpSpPr>
        <p:sp>
          <p:nvSpPr>
            <p:cNvPr id="78" name="Rectángulo 7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-578553"/>
              <a:ext cx="2157939" cy="289903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EM06582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BLANCA VALDEZ CARRIZALES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EM09664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OMAR J. ARCEGA OLVERA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r>
                <a:rPr lang="es-ES" sz="600" dirty="0" smtClean="0">
                  <a:solidFill>
                    <a:schemeClr val="tx1"/>
                  </a:solidFill>
                </a:rPr>
                <a:t>EM01288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HÉCTOR HERNÁNDEZ RIOJAS 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EM01290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JOSÉ RAMÍREZ CASTILLO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EM05451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SERGIO M. ARRIETA ORTEGA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EM09755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JUAN JAVIER ROSALES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EM09507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EM09663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MARTHA GUADALUPE GARCÍA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EM10004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JUAN MEDINA VAZQUEZ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409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Generales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555669" y="556099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TOMAS E. ALGABA MARTÍNEZ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EM04154 </a:t>
              </a:r>
              <a:r>
                <a:rPr lang="es-ES" sz="800" dirty="0" smtClean="0">
                  <a:solidFill>
                    <a:prstClr val="black"/>
                  </a:solidFill>
                </a:rPr>
                <a:t>Ginecólogo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4238290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EM05361</a:t>
              </a:r>
              <a:r>
                <a:rPr lang="es-MX" sz="10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 IVÁN ALEJANDRO MALACARA</a:t>
              </a:r>
            </a:p>
            <a:p>
              <a:pPr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EM05058</a:t>
              </a:r>
              <a:r>
                <a:rPr lang="es-MX" sz="8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s-MX" sz="95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ROLANDO SÁNCHEZ CONTRERAS 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Dentistas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519456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ÁNGEL CORRAL MURRILLO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EM09517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de Dentista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4022" y="3439947"/>
            <a:ext cx="1980000" cy="711089"/>
            <a:chOff x="5016000" y="1040447"/>
            <a:chExt cx="2157939" cy="1124155"/>
          </a:xfrm>
          <a:solidFill>
            <a:schemeClr val="bg1"/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9361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EM09936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ERICK G. DE LA FUENTE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EM09943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CRISTINA SANTACRUZ HDZ.</a:t>
              </a:r>
            </a:p>
            <a:p>
              <a:pPr lvl="0" algn="ctr">
                <a:lnSpc>
                  <a:spcPct val="115000"/>
                </a:lnSpc>
              </a:pPr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EM09917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MARIELENA FRAUSTO PEREZ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34427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BRIANDA RODRIGUEZ ESPINOZA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EM08733 </a:t>
              </a: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49537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MARÍA TENORIO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EM08567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1379" y="3440040"/>
            <a:ext cx="1980000" cy="547915"/>
            <a:chOff x="5016000" y="1298407"/>
            <a:chExt cx="2157939" cy="866195"/>
          </a:xfrm>
          <a:solidFill>
            <a:schemeClr val="bg1"/>
          </a:solidFill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298407"/>
              <a:ext cx="2157939" cy="7356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EM07641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ROSAURA GARZA BARRERA</a:t>
              </a:r>
            </a:p>
            <a:p>
              <a:pPr lvl="0" algn="ctr"/>
              <a:r>
                <a:rPr lang="es-MX" sz="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EM09339</a:t>
              </a:r>
              <a:r>
                <a:rPr lang="es-MX" sz="1000" b="1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VALERIA GARCÍA HERNÁNDEZ</a:t>
              </a:r>
              <a:endParaRPr lang="en-US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301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8" name="Conector recto 67"/>
          <p:cNvCxnSpPr/>
          <p:nvPr/>
        </p:nvCxnSpPr>
        <p:spPr>
          <a:xfrm flipH="1">
            <a:off x="2109078" y="3281033"/>
            <a:ext cx="87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>
            <a:off x="2123305" y="3270711"/>
            <a:ext cx="0" cy="7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37955" y="34454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ESPARZA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EM07717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 Enfermeros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0" name="Conector recto 69"/>
          <p:cNvCxnSpPr/>
          <p:nvPr/>
        </p:nvCxnSpPr>
        <p:spPr>
          <a:xfrm flipH="1">
            <a:off x="1033705" y="4028811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1033705" y="4876536"/>
            <a:ext cx="219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0725" y="553790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CRISTIAN WHITNEY SALDUA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EM09979 </a:t>
              </a:r>
              <a:r>
                <a:rPr lang="es-ES" sz="800" dirty="0" smtClean="0">
                  <a:solidFill>
                    <a:prstClr val="black"/>
                  </a:solidFill>
                </a:rPr>
                <a:t>Farmacia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3218897" y="3572634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9001736" y="3568435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28897" y="381209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EM08441  </a:t>
              </a:r>
              <a:r>
                <a:rPr lang="es-ES" sz="800" dirty="0" smtClean="0">
                  <a:solidFill>
                    <a:prstClr val="black"/>
                  </a:solidFill>
                </a:rPr>
                <a:t> Logística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11736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3228492" y="3573399"/>
            <a:ext cx="57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15799"/>
            <a:ext cx="76" cy="20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INSTANCIA DE LA MUJER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VILLARREAL RIVERA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EM09831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>
            <a:off x="9701588" y="30876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499832" y="30786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3944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IRMA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ÁLVAREZ </a:t>
              </a:r>
              <a:r>
                <a:rPr lang="es-ES" sz="1000" b="1" dirty="0">
                  <a:solidFill>
                    <a:schemeClr val="tx1"/>
                  </a:solidFill>
                </a:rPr>
                <a:t>PERALTA</a:t>
              </a: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EM08923</a:t>
              </a:r>
              <a:r>
                <a:rPr lang="es-ES" sz="800" dirty="0" smtClean="0">
                  <a:solidFill>
                    <a:prstClr val="black"/>
                  </a:solidFill>
                </a:rPr>
                <a:t> Abogada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5" name="Conector recto 54"/>
          <p:cNvCxnSpPr/>
          <p:nvPr/>
        </p:nvCxnSpPr>
        <p:spPr>
          <a:xfrm flipH="1">
            <a:off x="2489569" y="30899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3887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CELINA GPE HERNÁNDEZ MATA </a:t>
              </a: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EM07806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700" y="338936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LORENA FUENTES VILLALOBOS </a:t>
              </a: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EM09688</a:t>
              </a:r>
              <a:r>
                <a:rPr lang="es-ES" sz="800" dirty="0" smtClean="0">
                  <a:solidFill>
                    <a:prstClr val="black"/>
                  </a:solidFill>
                </a:rPr>
                <a:t> Recepcionista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3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recto 65"/>
          <p:cNvCxnSpPr/>
          <p:nvPr/>
        </p:nvCxnSpPr>
        <p:spPr>
          <a:xfrm>
            <a:off x="10680097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511463" y="322922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7540034" y="322952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666548" y="321895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H="1">
            <a:off x="1500312" y="322922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37643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LEIDI M. DE LA CRUZ CADENA</a:t>
              </a: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EM08813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376059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MAYRA A. GAYTÁN DE LA TORRE</a:t>
              </a: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EM08840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Educadora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37561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LESLY B. NUNCIO CAMPOS</a:t>
              </a: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Educadora</a:t>
              </a:r>
            </a:p>
          </p:txBody>
        </p:sp>
      </p:grp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GUARDERÍA CADI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40103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CECILIA GAMIZ GARCÍA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6486" y="376299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OFILIA N. GONZÁLEZ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HERRERA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EM07971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2074" y="3053188"/>
            <a:ext cx="2160000" cy="389165"/>
            <a:chOff x="5016000" y="1040449"/>
            <a:chExt cx="2157939" cy="615227"/>
          </a:xfrm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SILVIA MA. FLORES GARZA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EM08963</a:t>
              </a:r>
              <a:r>
                <a:rPr lang="es-ES" sz="800" dirty="0" smtClean="0">
                  <a:solidFill>
                    <a:schemeClr val="tx1"/>
                  </a:solidFill>
                </a:rPr>
                <a:t> Jefa de Área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Conector recto 66"/>
          <p:cNvCxnSpPr/>
          <p:nvPr/>
        </p:nvCxnSpPr>
        <p:spPr>
          <a:xfrm>
            <a:off x="3118951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>
            <a:off x="9083755" y="3226305"/>
            <a:ext cx="0" cy="16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132386" y="487015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ROSA V. GARCÍA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EM08726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93754" y="4869378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VERÓNICA RIVERA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EM08732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Educativa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653" y="4864177"/>
            <a:ext cx="1980001" cy="389165"/>
            <a:chOff x="5016000" y="1040449"/>
            <a:chExt cx="2157941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ELSA PATRICIA SEGURA LÓPEZ</a:t>
              </a: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421176"/>
              <a:ext cx="2157940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EM07802 </a:t>
              </a:r>
              <a:r>
                <a:rPr lang="es-ES" sz="800" dirty="0">
                  <a:solidFill>
                    <a:prstClr val="black"/>
                  </a:solidFill>
                </a:rPr>
                <a:t>Auxiliar Educativa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Conector recto 96"/>
          <p:cNvCxnSpPr/>
          <p:nvPr/>
        </p:nvCxnSpPr>
        <p:spPr>
          <a:xfrm>
            <a:off x="10963805" y="3146344"/>
            <a:ext cx="0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>
            <a:off x="8525407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3673415" y="314634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>
            <a:off x="1245648" y="315697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HOGAR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YOLANDA RUÍZ VILLARREAL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EM06938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6052" y="3498142"/>
            <a:ext cx="1980000" cy="389166"/>
            <a:chOff x="5016000" y="1040449"/>
            <a:chExt cx="2157939" cy="61522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GPE. </a:t>
              </a:r>
              <a:r>
                <a:rPr lang="es-ES" sz="1000" b="1" dirty="0">
                  <a:solidFill>
                    <a:schemeClr val="tx1"/>
                  </a:solidFill>
                </a:rPr>
                <a:t>SIAS RODRIGUEZ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EM09747</a:t>
              </a:r>
              <a:r>
                <a:rPr lang="es-ES" sz="800" dirty="0" smtClean="0">
                  <a:solidFill>
                    <a:prstClr val="black"/>
                  </a:solidFill>
                </a:rPr>
                <a:t> Pedagoga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81874" y="3500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LUCERO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AMAYA MARTINEZ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1073" y="34981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1" name="Rectángulo 8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JOSÉ JAVIER FLORES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TOVAR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EM06952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031" y="3498142"/>
            <a:ext cx="1980000" cy="519795"/>
            <a:chOff x="5016000" y="1040449"/>
            <a:chExt cx="2157939" cy="821740"/>
          </a:xfrm>
          <a:solidFill>
            <a:schemeClr val="bg1"/>
          </a:solidFill>
        </p:grpSpPr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3546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EM07675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MENCHACA </a:t>
              </a:r>
              <a:r>
                <a:rPr lang="es-ES" sz="1000" b="1" dirty="0">
                  <a:solidFill>
                    <a:schemeClr val="tx1"/>
                  </a:solidFill>
                </a:rPr>
                <a:t>MARTELL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EM09659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ESMERALDA MEDRANO </a:t>
              </a:r>
              <a:r>
                <a:rPr lang="es-ES" sz="900" b="1" dirty="0">
                  <a:solidFill>
                    <a:schemeClr val="tx1"/>
                  </a:solidFill>
                </a:rPr>
                <a:t>IRACHETA</a:t>
              </a: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2768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Cocineras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3498142"/>
            <a:ext cx="1980000" cy="980984"/>
            <a:chOff x="5016000" y="1040447"/>
            <a:chExt cx="2157939" cy="1550829"/>
          </a:xfrm>
          <a:solidFill>
            <a:schemeClr val="bg1"/>
          </a:solidFill>
        </p:grpSpPr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45459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EM07427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</a:t>
              </a:r>
              <a:r>
                <a:rPr lang="es-ES" sz="1000" b="1" dirty="0">
                  <a:solidFill>
                    <a:schemeClr val="tx1"/>
                  </a:solidFill>
                </a:rPr>
                <a:t>GARCIA PICHARDO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EM06105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SARAI </a:t>
              </a:r>
              <a:r>
                <a:rPr lang="es-ES" sz="1000" b="1" dirty="0">
                  <a:solidFill>
                    <a:schemeClr val="tx1"/>
                  </a:solidFill>
                </a:rPr>
                <a:t>Y. TREVIÑO SAUCEDA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TAIDE </a:t>
              </a:r>
              <a:r>
                <a:rPr lang="es-ES" sz="1000" b="1" dirty="0">
                  <a:solidFill>
                    <a:schemeClr val="tx1"/>
                  </a:solidFill>
                </a:rPr>
                <a:t>L. MONRREAL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NINFA </a:t>
              </a:r>
              <a:r>
                <a:rPr lang="es-ES" sz="1000" b="1" dirty="0">
                  <a:solidFill>
                    <a:schemeClr val="tx1"/>
                  </a:solidFill>
                </a:rPr>
                <a:t>MARTINEZ HERNANDEZ</a:t>
              </a: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567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0" name="Grupo 8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4290" y="4705990"/>
            <a:ext cx="1980000" cy="1211571"/>
            <a:chOff x="5016000" y="1040447"/>
            <a:chExt cx="2157939" cy="1915363"/>
          </a:xfrm>
          <a:solidFill>
            <a:schemeClr val="bg1"/>
          </a:solidFill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7681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EM06832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SARAÍ </a:t>
              </a:r>
              <a:r>
                <a:rPr lang="es-ES" sz="1000" b="1" dirty="0">
                  <a:solidFill>
                    <a:schemeClr val="tx1"/>
                  </a:solidFill>
                </a:rPr>
                <a:t>TORRES LUNA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EM07989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LAURA </a:t>
              </a:r>
              <a:r>
                <a:rPr lang="es-ES" sz="1000" b="1" dirty="0">
                  <a:solidFill>
                    <a:schemeClr val="tx1"/>
                  </a:solidFill>
                </a:rPr>
                <a:t>JIMÉNEZ BALLESTEROS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KARINA </a:t>
              </a:r>
              <a:r>
                <a:rPr lang="es-ES" sz="1000" b="1" dirty="0">
                  <a:solidFill>
                    <a:schemeClr val="tx1"/>
                  </a:solidFill>
                </a:rPr>
                <a:t>I. GUERRA AMAYA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MARIA FUENTES </a:t>
              </a:r>
              <a:r>
                <a:rPr lang="es-ES" sz="1000" b="1" dirty="0">
                  <a:solidFill>
                    <a:schemeClr val="tx1"/>
                  </a:solidFill>
                </a:rPr>
                <a:t>VILLALOBOS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EM09754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ELISA </a:t>
              </a:r>
              <a:r>
                <a:rPr lang="es-ES" sz="1000" b="1" dirty="0">
                  <a:solidFill>
                    <a:schemeClr val="tx1"/>
                  </a:solidFill>
                </a:rPr>
                <a:t>MACHADO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JIMENEZ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7213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Enfermeras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93" name="Conector recto 92"/>
          <p:cNvCxnSpPr/>
          <p:nvPr/>
        </p:nvCxnSpPr>
        <p:spPr>
          <a:xfrm flipH="1">
            <a:off x="1245121" y="3154793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CASA MECED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VIRGINIA ELENA GARZA DIAZ 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EM01269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832" y="3470625"/>
            <a:ext cx="1980000" cy="541566"/>
            <a:chOff x="5016000" y="1040447"/>
            <a:chExt cx="2157939" cy="856157"/>
          </a:xfrm>
          <a:solidFill>
            <a:schemeClr val="bg1"/>
          </a:solidFill>
        </p:grpSpPr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82690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EM07898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DIANA </a:t>
              </a:r>
              <a:r>
                <a:rPr lang="es-ES" sz="1000" b="1" dirty="0">
                  <a:solidFill>
                    <a:schemeClr val="tx1"/>
                  </a:solidFill>
                </a:rPr>
                <a:t>P. TAPIA  VILLARREAL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BEATRIZ </a:t>
              </a:r>
              <a:r>
                <a:rPr lang="es-ES" sz="1000" b="1" dirty="0">
                  <a:solidFill>
                    <a:schemeClr val="tx1"/>
                  </a:solidFill>
                </a:rPr>
                <a:t>A. CALVILLO YESCA</a:t>
              </a:r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6210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Psicólogas </a:t>
              </a:r>
              <a:r>
                <a:rPr lang="es-ES" sz="700" dirty="0" smtClean="0">
                  <a:solidFill>
                    <a:prstClr val="black"/>
                  </a:solidFill>
                </a:rPr>
                <a:t>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ANTONIO EFRAIN TAPIA CORONADO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7696" y="1423008"/>
            <a:ext cx="76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ASISTENCIA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MONICA ELIZABETH GARCIA GOITIA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EM09827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701588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ALEJANDRA HERNANDEZ GONZALEZ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4649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GEORGINA HARO GONZALEZ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EM06309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41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2131379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PROGRAMAS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59719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61369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ALMA ZAPOPAN GUERRA MARTINEZ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EM09828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EM09941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LORELIA </a:t>
              </a:r>
              <a:r>
                <a:rPr lang="es-ES" sz="1000" b="1" dirty="0">
                  <a:solidFill>
                    <a:schemeClr val="tx1"/>
                  </a:solidFill>
                </a:rPr>
                <a:t>TREVIÑO FLORES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ROSA </a:t>
              </a:r>
              <a:r>
                <a:rPr lang="es-ES" sz="1000" b="1" dirty="0">
                  <a:solidFill>
                    <a:schemeClr val="tx1"/>
                  </a:solidFill>
                </a:rPr>
                <a:t>ALICIA GARCÍA RIVAS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Adulto Mayor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LAURA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M. </a:t>
              </a:r>
              <a:r>
                <a:rPr lang="es-ES" sz="1000" b="1" dirty="0">
                  <a:solidFill>
                    <a:schemeClr val="tx1"/>
                  </a:solidFill>
                </a:rPr>
                <a:t>ARROYO GARCIA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EM09829</a:t>
              </a:r>
              <a:r>
                <a:rPr lang="es-ES" sz="800" dirty="0" smtClean="0">
                  <a:solidFill>
                    <a:prstClr val="black"/>
                  </a:solidFill>
                </a:rPr>
                <a:t> Programa INAPAM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7078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VERÓNICA Y. </a:t>
              </a:r>
              <a:r>
                <a:rPr lang="es-ES" sz="1000" b="1" dirty="0">
                  <a:solidFill>
                    <a:schemeClr val="tx1"/>
                  </a:solidFill>
                </a:rPr>
                <a:t>LÓPEZ MORENO</a:t>
              </a:r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EM07552</a:t>
              </a:r>
              <a:r>
                <a:rPr lang="es-ES" sz="800" dirty="0" smtClean="0">
                  <a:solidFill>
                    <a:prstClr val="black"/>
                  </a:solidFill>
                </a:rPr>
                <a:t> Trabajo Social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23008"/>
            <a:ext cx="5085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COMEDORES DIF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EDNA BERENICE COVARRUBIAS MILLAN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EM06868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1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SUR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DIANA VILLASANA FLORES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EM08403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Conector recto 15"/>
          <p:cNvCxnSpPr/>
          <p:nvPr/>
        </p:nvCxnSpPr>
        <p:spPr>
          <a:xfrm>
            <a:off x="9692879" y="316387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99832" y="3154853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1860" y="3554382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EM08766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EDNA I. GARCIA RIVAS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EM08621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MARIA MONTAÑEZ BARRIENTOS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7765" y="35543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ULISES AZAREL CASTILLO SANTOS 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EM07653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Conector recto 23"/>
          <p:cNvCxnSpPr/>
          <p:nvPr/>
        </p:nvCxnSpPr>
        <p:spPr>
          <a:xfrm flipH="1">
            <a:off x="2489569" y="3166147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10680097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4656038" y="3155890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7540034" y="316646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11463" y="3166164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92687" y="1412498"/>
            <a:ext cx="5085" cy="17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DIF MONCLOVA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CEDIF NORTE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pic>
        <p:nvPicPr>
          <p:cNvPr id="37" name="Imagen 3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" t="4418" r="71146" b="88146"/>
          <a:stretch/>
        </p:blipFill>
        <p:spPr>
          <a:xfrm>
            <a:off x="10594333" y="191381"/>
            <a:ext cx="1562463" cy="765545"/>
          </a:xfrm>
          <a:prstGeom prst="rect">
            <a:avLst/>
          </a:prstGeom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876811"/>
            <a:ext cx="2340000" cy="389165"/>
            <a:chOff x="5016000" y="1040449"/>
            <a:chExt cx="2157939" cy="615227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CECILIA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2" y="1261880"/>
            <a:ext cx="2340000" cy="389165"/>
            <a:chOff x="5016000" y="1040449"/>
            <a:chExt cx="2157939" cy="615227"/>
          </a:xfrm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LETICIA CARRILLO ACEVEDO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Presidenta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773" y="2478461"/>
            <a:ext cx="234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ROCIO E. GARCIA SALDUA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EM09942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Coordinadora de Departamento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88666" y="3698892"/>
            <a:ext cx="1980000" cy="982392"/>
            <a:chOff x="5016000" y="540771"/>
            <a:chExt cx="2157939" cy="1553056"/>
          </a:xfrm>
          <a:solidFill>
            <a:schemeClr val="bg1"/>
          </a:solidFill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540771"/>
              <a:ext cx="2157939" cy="141476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EM08699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PATRICIA ALVARADO ROMERO</a:t>
              </a:r>
              <a:endParaRPr lang="es-ES" sz="1000" b="1" dirty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ANA MARIA DELGADO MARES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EM09927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JOSE A. MACIAS BARRIOS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EM09285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MAURICIO CONTRERAS TOVIAS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3541" y="36952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EVA CECILIA VALDES GOMEZ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EM07938</a:t>
              </a:r>
              <a:r>
                <a:rPr lang="es-ES" sz="800" dirty="0" smtClean="0">
                  <a:solidFill>
                    <a:prstClr val="black"/>
                  </a:solidFill>
                </a:rPr>
                <a:t> Psicólogo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4200" y="36954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ARÉVALO RUIZ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EM09956</a:t>
              </a:r>
              <a:r>
                <a:rPr lang="es-ES" sz="800" dirty="0" smtClean="0">
                  <a:solidFill>
                    <a:prstClr val="black"/>
                  </a:solidFill>
                </a:rPr>
                <a:t> Deportes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0374" y="3695251"/>
            <a:ext cx="1980000" cy="712776"/>
            <a:chOff x="5016000" y="967004"/>
            <a:chExt cx="2157939" cy="1126823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67004"/>
              <a:ext cx="2157939" cy="98853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SOFÍA GONZÁLEZ ROMO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EM09959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MÓNICA C. ELIZALDE MONCAYO 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859327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Nutrición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5" name="Conector recto 44"/>
          <p:cNvCxnSpPr/>
          <p:nvPr/>
        </p:nvCxnSpPr>
        <p:spPr>
          <a:xfrm flipH="1">
            <a:off x="1500312" y="3166164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/>
          <p:cNvCxnSpPr/>
          <p:nvPr/>
        </p:nvCxnSpPr>
        <p:spPr>
          <a:xfrm>
            <a:off x="1511463" y="236004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10680097" y="2360035"/>
            <a:ext cx="0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SANIDAD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JOSE ARTURO GONZALEZ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Sanidad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8724" y="1683025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49" y="2706281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EM07551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OLGA R. CUELLAR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BLANCA BRIONES RODRIGUEZ 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3469376"/>
            <a:ext cx="1980000" cy="587946"/>
            <a:chOff x="5016000" y="1040447"/>
            <a:chExt cx="2157939" cy="929479"/>
          </a:xfrm>
          <a:solidFill>
            <a:schemeClr val="bg1"/>
          </a:solidFill>
        </p:grpSpPr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9694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LESLIE CHAVEZ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EM08572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VALERIA DE LOS SANTOS PEÑA</a:t>
              </a:r>
              <a:endParaRPr lang="es-ES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3542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Enfermera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8557" y="2711417"/>
            <a:ext cx="1981166" cy="985949"/>
            <a:chOff x="4970677" y="1135612"/>
            <a:chExt cx="2159210" cy="1558679"/>
          </a:xfrm>
          <a:solidFill>
            <a:schemeClr val="bg1"/>
          </a:solidFill>
        </p:grpSpPr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1948" y="1135612"/>
              <a:ext cx="2157939" cy="14662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SECUNDINO NUÑEZ DE LA CRUZ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YTZEL TAPIA AGUIRRE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JONATHAN ESQUIVEL ZAPATA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IRIS DE HOYOS FERNANDEZ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0677" y="245979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6" y="2702056"/>
            <a:ext cx="1980000" cy="569646"/>
            <a:chOff x="5016000" y="1040447"/>
            <a:chExt cx="2157939" cy="900548"/>
          </a:xfrm>
          <a:solidFill>
            <a:schemeClr val="bg1"/>
          </a:solidFill>
        </p:grpSpPr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60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EM09507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EDUARDO CEPEDA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ALFREDO SALAZAR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0649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Medico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9761" y="376687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HUGO A. NIÑO HERNANDEZ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EM09915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78" name="Conector recto 77"/>
          <p:cNvCxnSpPr/>
          <p:nvPr/>
        </p:nvCxnSpPr>
        <p:spPr>
          <a:xfrm flipH="1">
            <a:off x="1500312" y="236004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21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7700252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5864990" y="395507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3989858" y="3950604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2152724" y="3960993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6723318" y="3170057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H="1">
            <a:off x="3121109" y="3167955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4923318" y="13760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LOGÍSTICA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53320" y="1264243"/>
            <a:ext cx="2340000" cy="379240"/>
            <a:chOff x="5016000" y="1040449"/>
            <a:chExt cx="2157939" cy="645215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EM08441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Jefe de Departamento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23318" y="2373933"/>
            <a:ext cx="1800000" cy="389165"/>
            <a:chOff x="5016000" y="1040449"/>
            <a:chExt cx="2157939" cy="61522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G. HERNÁNDEZ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EM06570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4928139" y="2007907"/>
            <a:ext cx="39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8870008" y="1425838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823318" y="3391990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EFRÉN PÉREZ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EM09536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8558" y="1251719"/>
            <a:ext cx="234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 flipH="1">
            <a:off x="3121111" y="3167943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3318" y="3391990"/>
            <a:ext cx="1800000" cy="389165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JULIÁN MUÑOZ LÓPEZ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52727" y="4146377"/>
            <a:ext cx="1800000" cy="502377"/>
            <a:chOff x="5016000" y="1040449"/>
            <a:chExt cx="2157939" cy="79420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6916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EM07191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JOAQUÍN FLORES VENANCIO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AXEL MORA ARGUMEDO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0015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088917" y="4146379"/>
            <a:ext cx="1800000" cy="389165"/>
            <a:chOff x="5016000" y="1040449"/>
            <a:chExt cx="2157939" cy="615227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OSUNA DE LOS SANTOS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EM06415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551" y="4146379"/>
            <a:ext cx="1800000" cy="389165"/>
            <a:chOff x="5016000" y="1040449"/>
            <a:chExt cx="2157939" cy="61522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GARZA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EM08070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4" name="Conector recto 43"/>
          <p:cNvCxnSpPr/>
          <p:nvPr/>
        </p:nvCxnSpPr>
        <p:spPr>
          <a:xfrm flipH="1">
            <a:off x="2153252" y="3956446"/>
            <a:ext cx="55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66644" y="4142516"/>
            <a:ext cx="1800000" cy="563335"/>
            <a:chOff x="5016000" y="1040449"/>
            <a:chExt cx="2157939" cy="890572"/>
          </a:xfrm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22620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EM10074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BRAYAN A. ROMO GARZA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GABRIL TELLEZ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965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377303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Conector recto 63"/>
          <p:cNvCxnSpPr/>
          <p:nvPr/>
        </p:nvCxnSpPr>
        <p:spPr>
          <a:xfrm flipH="1">
            <a:off x="6106268" y="5350652"/>
            <a:ext cx="2" cy="8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2498722" y="5347980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499832" y="2467980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DEPORTES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98724" y="1177615"/>
            <a:ext cx="2" cy="29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11055" y="2562346"/>
            <a:ext cx="1980000" cy="848611"/>
            <a:chOff x="5016000" y="2082495"/>
            <a:chExt cx="2157939" cy="1341563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110706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schemeClr val="tx1"/>
                  </a:solidFill>
                </a:rPr>
                <a:t>EM05803</a:t>
              </a:r>
              <a:r>
                <a:rPr lang="es-MX" sz="105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EMANUEL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LEIJA </a:t>
              </a:r>
              <a:r>
                <a:rPr lang="es-MX" sz="1000" b="1" dirty="0">
                  <a:solidFill>
                    <a:schemeClr val="tx1"/>
                  </a:solidFill>
                </a:rPr>
                <a:t>RODRÍGUEZ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EM06141</a:t>
              </a:r>
              <a:r>
                <a:rPr lang="es-MX" sz="1050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GERARDO HERNANDEZ ESTRADA</a:t>
              </a:r>
              <a:endParaRPr lang="es-MX" sz="900" dirty="0">
                <a:solidFill>
                  <a:schemeClr val="tx1"/>
                </a:solidFill>
                <a:latin typeface="Verdana" panose="020B0604030504040204" pitchFamily="34" charset="0"/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EM07091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RAMIRO ZÚÑIGA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RIVERA</a:t>
              </a:r>
            </a:p>
            <a:p>
              <a:pPr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EM10049</a:t>
              </a:r>
              <a:r>
                <a:rPr lang="es-MX" sz="7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JESUS RODRIGUEZ PRINCE 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895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>
            <a:off x="9691860" y="2476999"/>
            <a:ext cx="0" cy="28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2489569" y="2479274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2015" y="1034956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756" y="1646929"/>
            <a:ext cx="216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DE LOURDES GUERRA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EM07805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980" y="2300635"/>
            <a:ext cx="1980000" cy="1237494"/>
            <a:chOff x="5016000" y="1688608"/>
            <a:chExt cx="2157939" cy="1956346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688608"/>
              <a:ext cx="2157939" cy="17553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EM09793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L. GARZA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FERNANDEZ</a:t>
              </a:r>
              <a:endParaRPr lang="es-MX" sz="900" b="1" dirty="0">
                <a:solidFill>
                  <a:prstClr val="black"/>
                </a:solidFill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EM08390</a:t>
              </a:r>
              <a:r>
                <a:rPr lang="es-MX" sz="11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JASIEL </a:t>
              </a:r>
              <a:r>
                <a:rPr lang="es-MX" sz="1000" b="1" dirty="0">
                  <a:solidFill>
                    <a:prstClr val="black"/>
                  </a:solidFill>
                </a:rPr>
                <a:t>ACOSTA ROSAS 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EM08693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ROSA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C. </a:t>
              </a:r>
              <a:r>
                <a:rPr lang="es-MX" sz="1000" b="1" dirty="0">
                  <a:solidFill>
                    <a:prstClr val="black"/>
                  </a:solidFill>
                </a:rPr>
                <a:t>ALVARADO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ROMERO</a:t>
              </a:r>
            </a:p>
            <a:p>
              <a:pPr lvl="0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EM06903</a:t>
              </a:r>
              <a:r>
                <a:rPr lang="es-MX" sz="9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ALFREDO VAZQUEZ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EM07141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CESAR J. RENDÓN GARZA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EM09931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MARCO MARRERO ESPINOZA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EM10034</a:t>
              </a:r>
              <a:r>
                <a:rPr lang="es-MX" sz="900" dirty="0" smtClean="0">
                  <a:solidFill>
                    <a:srgbClr val="000000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A. REYES GUTIERREZ  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4104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4101924"/>
            <a:ext cx="1980000" cy="341385"/>
            <a:chOff x="5016000" y="2583205"/>
            <a:chExt cx="2157939" cy="539693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583205"/>
              <a:ext cx="2157939" cy="46251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EM07816</a:t>
              </a:r>
              <a:r>
                <a:rPr lang="es-MX" sz="700" dirty="0" smtClean="0">
                  <a:solidFill>
                    <a:srgbClr val="000000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rgbClr val="000000"/>
                  </a:solidFill>
                </a:rPr>
                <a:t>RADAMES CASTILLA CARRAZCO</a:t>
              </a: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888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6393" y="3510190"/>
            <a:ext cx="1980000" cy="511611"/>
            <a:chOff x="5016000" y="2374328"/>
            <a:chExt cx="2157939" cy="808802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74328"/>
              <a:ext cx="2157939" cy="67139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EM07538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SILVIA GUTIERREZ ALVAREZ </a:t>
              </a:r>
              <a:endParaRPr lang="es-MX" sz="105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EM09665</a:t>
              </a:r>
              <a:r>
                <a:rPr lang="es-MX" sz="800" dirty="0">
                  <a:solidFill>
                    <a:srgbClr val="000000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ANA MARTINEZ RODRIGUEZ</a:t>
              </a:r>
              <a:endParaRPr lang="es-MX" sz="900" b="1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0755" y="3791782"/>
            <a:ext cx="1980001" cy="938758"/>
            <a:chOff x="5016000" y="2053658"/>
            <a:chExt cx="2157940" cy="1319868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2053658"/>
              <a:ext cx="2157939" cy="1152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>
                <a:defRPr/>
              </a:pPr>
              <a:r>
                <a:rPr lang="pt-BR" sz="600" dirty="0" smtClean="0">
                  <a:solidFill>
                    <a:schemeClr val="tx1"/>
                  </a:solidFill>
                </a:rPr>
                <a:t>EM02804</a:t>
              </a:r>
              <a:r>
                <a:rPr lang="pt-BR" sz="800" dirty="0" smtClean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ARACELI SOTO FERMIN </a:t>
              </a:r>
              <a:endParaRPr lang="pt-BR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pt-BR" sz="600" dirty="0">
                  <a:solidFill>
                    <a:schemeClr val="tx1"/>
                  </a:solidFill>
                </a:rPr>
                <a:t>EM04498</a:t>
              </a:r>
              <a:r>
                <a:rPr lang="pt-BR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schemeClr val="tx1"/>
                  </a:solidFill>
                </a:rPr>
                <a:t>EVA RIOJAS SOSA</a:t>
              </a: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EM07993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LIZETH SIFUENTES VERASTEGUI</a:t>
              </a:r>
              <a:endParaRPr lang="es-MX" sz="8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EM08065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JUAN ELIZALDE MEDINA </a:t>
              </a:r>
              <a:endParaRPr lang="es-MX" sz="900" b="1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EM08905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RUBEN A. MEDINA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ARZOLA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39025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Instructores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4737" y="2586217"/>
            <a:ext cx="1980000" cy="2623348"/>
            <a:chOff x="5016000" y="722581"/>
            <a:chExt cx="2157939" cy="3688360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22581"/>
              <a:ext cx="2157939" cy="352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EM07719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O. ALMEIDA AGUILAR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EM05265</a:t>
              </a:r>
              <a:r>
                <a:rPr lang="pt-BR" sz="1000" dirty="0">
                  <a:solidFill>
                    <a:prstClr val="black"/>
                  </a:solidFill>
                  <a:latin typeface="Verdana" panose="020B0604030504040204" pitchFamily="34" charset="0"/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JAVIER AMAYA LINAN 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EM09471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ROERTO DE LEON SIERRA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EM09535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GUSTAVO CORDOVA PEÑA</a:t>
              </a:r>
            </a:p>
            <a:p>
              <a:pPr lvl="0" algn="ctr">
                <a:defRPr/>
              </a:pPr>
              <a:r>
                <a:rPr lang="pt-BR" sz="600" dirty="0">
                  <a:solidFill>
                    <a:prstClr val="black"/>
                  </a:solidFill>
                </a:rPr>
                <a:t>EM09817</a:t>
              </a:r>
              <a:r>
                <a:rPr lang="pt-BR" sz="1000" dirty="0">
                  <a:solidFill>
                    <a:prstClr val="black"/>
                  </a:solidFill>
                </a:rPr>
                <a:t> </a:t>
              </a:r>
              <a:r>
                <a:rPr lang="pt-BR" sz="1000" b="1" dirty="0">
                  <a:solidFill>
                    <a:prstClr val="black"/>
                  </a:solidFill>
                </a:rPr>
                <a:t>JOEL GAYTAN RIVERA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EM08298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900" b="1" dirty="0">
                  <a:solidFill>
                    <a:prstClr val="black"/>
                  </a:solidFill>
                </a:rPr>
                <a:t>HUMBERTO CASTRO CARMONA 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JUAN C. ORTIZ ZAPATA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EM08389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RAMIRO CARRILLO MENDOZA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DIANA M. TORRES DE LEON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EM08395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GILBERTO GARZA SUAREZ</a:t>
              </a:r>
            </a:p>
            <a:p>
              <a:pPr lvl="0" algn="ctr">
                <a:defRPr/>
              </a:pP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600" dirty="0">
                  <a:solidFill>
                    <a:prstClr val="black"/>
                  </a:solidFill>
                </a:rPr>
                <a:t>EM08402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CASTAÑEDA  RODRIGUEZ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EM08984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JESUS GARCIA AGUILAR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EM09466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GERARDO LOZADA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MARTINEZ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EM08398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RIVERA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EM08655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ADRIANA RAMIREZ ZAMARRON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EM09929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JORGE A. MARES TREJO 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176440"/>
              <a:ext cx="2157938" cy="234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8278" y="4525163"/>
            <a:ext cx="1980000" cy="696211"/>
            <a:chOff x="5016000" y="2082495"/>
            <a:chExt cx="2157939" cy="1100635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82495"/>
              <a:ext cx="2157939" cy="9632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EM06759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ULISES IBARRA SEGURA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EM08055</a:t>
              </a:r>
              <a:r>
                <a:rPr lang="es-MX" sz="9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JOSE A. VELA GUEVARA </a:t>
              </a:r>
            </a:p>
            <a:p>
              <a:pPr lvl="0" algn="ctr">
                <a:defRPr/>
              </a:pPr>
              <a:r>
                <a:rPr lang="es-MX" sz="600" dirty="0">
                  <a:solidFill>
                    <a:srgbClr val="000000"/>
                  </a:solidFill>
                </a:rPr>
                <a:t>EM08379</a:t>
              </a:r>
              <a:r>
                <a:rPr lang="es-MX" sz="1100" dirty="0">
                  <a:solidFill>
                    <a:prstClr val="white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ISRAEL RODRIGUEZ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VALDES</a:t>
              </a:r>
              <a:endParaRPr lang="es-MX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94863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Técnico en Mantenimiento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2992" y="55077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GAYTÁN IRACHETA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EM00530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 de Electricista 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017" y="6063938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GERARDO HERNÁNDEZ BANDA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EM09353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Ayudante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91457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/>
          <p:cNvCxnSpPr/>
          <p:nvPr/>
        </p:nvCxnSpPr>
        <p:spPr>
          <a:xfrm>
            <a:off x="10680097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4283899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>
            <a:off x="7890908" y="2707687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511463" y="270895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RELACIONES EXTERIORES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H="1">
            <a:off x="6088091" y="1300447"/>
            <a:ext cx="2" cy="14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3188" y="1269076"/>
            <a:ext cx="2340000" cy="389165"/>
            <a:chOff x="5016000" y="1040449"/>
            <a:chExt cx="2157939" cy="615227"/>
          </a:xfrm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9357" y="19885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MARTHA C. AGUILAR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EM06222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Asistente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0173" y="3051254"/>
            <a:ext cx="1980000" cy="722766"/>
            <a:chOff x="5016000" y="1040447"/>
            <a:chExt cx="2157939" cy="1142616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01302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EM00414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NORA ARACELI GÓMEZ ROBLES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EM02069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ROSA CORTES MORA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EM08326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LOURDES CORTEZ DE LA CRUZ</a:t>
              </a:r>
              <a:endParaRPr lang="es-E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Secretaria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93899" y="3061960"/>
            <a:ext cx="1980000" cy="396416"/>
            <a:chOff x="5016000" y="1556372"/>
            <a:chExt cx="2157939" cy="62669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556372"/>
              <a:ext cx="2157939" cy="49709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X. FLORES RODRIGUEZ</a:t>
              </a: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4856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EM07174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00629" y="3054194"/>
            <a:ext cx="1980000" cy="548193"/>
            <a:chOff x="5016000" y="1040447"/>
            <a:chExt cx="2157939" cy="866633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66984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EM09879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BRENDA CISNEROS MENCHACA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LUCIA RUIZ VALENCIANA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7258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694387" y="3056762"/>
            <a:ext cx="1980000" cy="1077489"/>
            <a:chOff x="5016000" y="851535"/>
            <a:chExt cx="2157939" cy="1703394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51535"/>
              <a:ext cx="2157939" cy="150660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EM09511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TANIA MARTINEZ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50" b="1" dirty="0" smtClean="0">
                  <a:solidFill>
                    <a:prstClr val="black"/>
                  </a:solidFill>
                </a:rPr>
                <a:t>SAMANTHA VILLAGRANA ZAFFA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ANGEL E. JASSO PINEDA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IGNACIO PEREZ GOMEZ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ISELA CASTELLANOS VALDEZ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2042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Auxiliar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9" name="Conector recto 88"/>
          <p:cNvCxnSpPr/>
          <p:nvPr/>
        </p:nvCxnSpPr>
        <p:spPr>
          <a:xfrm flipH="1">
            <a:off x="1511463" y="270629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6757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Conector recto 45"/>
          <p:cNvCxnSpPr/>
          <p:nvPr/>
        </p:nvCxnSpPr>
        <p:spPr>
          <a:xfrm>
            <a:off x="10499051" y="1269671"/>
            <a:ext cx="0" cy="31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7597956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4743947" y="1276428"/>
            <a:ext cx="0" cy="39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1679905" y="1276420"/>
            <a:ext cx="0" cy="38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RAMOS DIVERSOS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MARICELA DE LEÓN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0001" y="252511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CRISTINA MIREYA ARAUZA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165728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ALAN F. GUTIERREZ MALDONADO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421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HERNANDEZ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069" y="165861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SANTIAGO BERNAL ESCOBEDO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715" y="25255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LETICIA MONROY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332157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VERONICA HERNANDEZ AMAYA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EM09987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166180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SAN JUANA MARTINEZ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252282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ANDREA VALDEZ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8785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LEOS RODRIGUEZ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331824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MAGALY ZAVALA GONZALEZ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05411" y="252325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MARTINEZ DELGADO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EM10003</a:t>
              </a:r>
              <a:r>
                <a:rPr lang="es-ES" sz="800" dirty="0" smtClean="0">
                  <a:solidFill>
                    <a:prstClr val="black"/>
                  </a:solidFill>
                </a:rPr>
                <a:t> Inspector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1679911" y="1271836"/>
            <a:ext cx="88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894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AMPARO VILLANUEVA CRUZ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0119" y="414529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JORDAN DE HOYOS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10025</a:t>
              </a:r>
              <a:r>
                <a:rPr lang="es-ES" sz="800" dirty="0" smtClean="0">
                  <a:solidFill>
                    <a:prstClr val="black"/>
                  </a:solidFill>
                </a:rPr>
                <a:t>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36835" y="413906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ARNOLDO GOMEZ GUZMAN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515501" y="4145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GONZALEZ CASTELLANOS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96483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ROSAURA TOBIAS GAYTAN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EM10054 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762391" y="485392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C. VAZQUEZ PEREZ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615640" y="488081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RAMIRO PRUNEDA SIERRA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EM10081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23447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>
            <a:off x="4381268" y="2062513"/>
            <a:ext cx="0" cy="273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>
            <a:off x="7793010" y="2075960"/>
            <a:ext cx="0" cy="37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10856362" y="2075960"/>
            <a:ext cx="0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4287139" y="1469842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087139" y="1459929"/>
            <a:ext cx="0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Rectángulo redondeado 1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PRESIDENCIA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8747" y="2603714"/>
            <a:ext cx="1980000" cy="3488428"/>
            <a:chOff x="5016000" y="402261"/>
            <a:chExt cx="2157939" cy="5514829"/>
          </a:xfrm>
          <a:solidFill>
            <a:schemeClr val="bg1"/>
          </a:solidFill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02261"/>
              <a:ext cx="2157939" cy="528032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CEFERINO VALDEZ GARCÍA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R. OROZCO CÓRDOVA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SIRENA RICO CARMONA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ILEANA P. RAMOS RAMOS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ARTEMISA L. PÉREZ ZAMORA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EM08413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MENDOZA VILLA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EM08502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GARCÍA RODRÍGUEZ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EM08757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GUADALUPE VALADEZ ESPARZA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EM09615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SAMANTHA RODRÍGUEZ CASTILLEJA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SANTACRUZ HERNÁNDEZ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ANA L. AGÜERO ORTEGA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EM09914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RAYMUNDO REYNOSA RANGEL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JOHANNA ARIAS CAMARILLO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JUAN RODRÍGUEZ ALVARADO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ARMANDO MARTÍNEZ ESQUIVEL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GENARO SOTO FLORES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YAZMIN ALARCON GARZA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BALDERAS SAUCEDO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68259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3921" y="2602513"/>
            <a:ext cx="1980000" cy="1233104"/>
            <a:chOff x="4987826" y="425491"/>
            <a:chExt cx="2157939" cy="1949405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87826" y="425491"/>
              <a:ext cx="2157939" cy="180371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EM00558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MARIO MUÑIZ IBARRA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EM04561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ADRIANA ORTIZ HERNÁNDEZ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EM04567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JUAN MARINES RÍOS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EM06694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FRANCISCO PESINA SOLÍS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EM07153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ZAPOPAN ROJAS LINARES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EM07279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JORGE LEDESMA ORTIZ </a:t>
              </a:r>
              <a:endParaRPr lang="es-MX" sz="900" b="1" dirty="0" smtClean="0">
                <a:solidFill>
                  <a:prstClr val="black"/>
                </a:solidFill>
              </a:endParaRPr>
            </a:p>
            <a:p>
              <a:pPr lvl="0" algn="ctr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EM08207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NAYDA REYES TREVIÑO</a:t>
              </a:r>
              <a:endParaRPr lang="es-MX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87826" y="2170563"/>
              <a:ext cx="2157938" cy="20433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387" y="4528128"/>
            <a:ext cx="1980000" cy="739208"/>
            <a:chOff x="5016000" y="2142725"/>
            <a:chExt cx="2157939" cy="1168609"/>
          </a:xfrm>
          <a:solidFill>
            <a:schemeClr val="bg1"/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142725"/>
              <a:ext cx="2157939" cy="107694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EM06970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MARÍA ESQUIVEL MARTÍNEZ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EM07442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CARLOS PIZAÑA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EM08150</a:t>
              </a:r>
              <a:r>
                <a:rPr lang="es-MX" sz="11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IVOON CARLOS PIZAÑA</a:t>
              </a: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07683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Secretario (a)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89829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ORLANDO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EM08598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3828" y="2614657"/>
            <a:ext cx="1980000" cy="524334"/>
            <a:chOff x="5016000" y="1040449"/>
            <a:chExt cx="2157939" cy="828916"/>
          </a:xfrm>
          <a:solidFill>
            <a:schemeClr val="bg1"/>
          </a:solidFill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693449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EM09968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JENNY G. MOYA REVELES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EM10020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EMANUEL DE HOYOS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3486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Asesor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1124" y="3622361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EM07458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DINORA GONZÁLEZ ORTIZ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EM08263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JONATHAN ROMO NEIRA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EM08805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DIANA SALAZAR COLÍN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500061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ITZEL ASENAT GARCÍA CHÁVEZ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EM09735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495980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FLORES DÁVILA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EM09854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97136" y="2613545"/>
            <a:ext cx="1980000" cy="791296"/>
            <a:chOff x="5016000" y="2349501"/>
            <a:chExt cx="2157939" cy="1250953"/>
          </a:xfrm>
          <a:solidFill>
            <a:schemeClr val="bg1"/>
          </a:solidFill>
        </p:grpSpPr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10972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900" b="1" dirty="0" smtClean="0">
                  <a:solidFill>
                    <a:prstClr val="black"/>
                  </a:solidFill>
                </a:rPr>
                <a:t>LEONARDO MENDOZA VÁZQUEZ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EM09276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800" b="1" dirty="0" smtClean="0">
                  <a:solidFill>
                    <a:prstClr val="black"/>
                  </a:solidFill>
                </a:rPr>
                <a:t>GUSTAVO MARTÍNEZ ARMENDÁRIZ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EM10008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LIZETH CAVAZOS WILLARS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EM10079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ROGELIO CHARLES CORTES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3659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35735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EM09117</a:t>
              </a:r>
              <a:r>
                <a:rPr lang="es-ES" sz="800" dirty="0" smtClean="0">
                  <a:solidFill>
                    <a:prstClr val="black"/>
                  </a:solidFill>
                </a:rPr>
                <a:t> Director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17003" y="4067380"/>
            <a:ext cx="1980000" cy="660665"/>
            <a:chOff x="5016000" y="2349501"/>
            <a:chExt cx="2157939" cy="1044441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349501"/>
              <a:ext cx="2157939" cy="87359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EM08204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ALEJANDRO PACHECO LIRA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EM08760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JUAN BARRERA JIMÉNEZ </a:t>
              </a:r>
            </a:p>
            <a:p>
              <a:pPr lvl="0" algn="ctr">
                <a:defRPr/>
              </a:pPr>
              <a:r>
                <a:rPr lang="es-MX" sz="600" dirty="0" smtClean="0">
                  <a:solidFill>
                    <a:srgbClr val="000000"/>
                  </a:solidFill>
                </a:rPr>
                <a:t>EM09949</a:t>
              </a:r>
              <a:r>
                <a:rPr lang="es-MX" sz="900" dirty="0" smtClean="0">
                  <a:solidFill>
                    <a:prstClr val="white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JOEL MORENO PÉREZ 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15944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Grupos Especiales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25722" y="126433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LUCILA GARZA DE LA CERDA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</a:t>
              </a:r>
              <a:r>
                <a:rPr lang="es-ES" sz="800" dirty="0" smtClean="0">
                  <a:solidFill>
                    <a:prstClr val="black"/>
                  </a:solidFill>
                </a:rPr>
                <a:t>efe de Departamento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822137" y="5578115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ALMADA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EM08991</a:t>
              </a:r>
              <a:r>
                <a:rPr lang="es-ES" sz="800" dirty="0" smtClean="0">
                  <a:solidFill>
                    <a:prstClr val="black"/>
                  </a:solidFill>
                </a:rPr>
                <a:t> Operador Equipos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4446733"/>
            <a:ext cx="1980000" cy="389164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 SAUCEDO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EM09553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7" name="Conector recto 86"/>
          <p:cNvCxnSpPr/>
          <p:nvPr/>
        </p:nvCxnSpPr>
        <p:spPr>
          <a:xfrm flipH="1">
            <a:off x="1373611" y="2065995"/>
            <a:ext cx="94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>
            <a:off x="1358257" y="2075960"/>
            <a:ext cx="0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92" name="Grupo 9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872731" y="332783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GAYTAN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EM10070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de Mecánico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72591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ector recto 47"/>
          <p:cNvCxnSpPr/>
          <p:nvPr/>
        </p:nvCxnSpPr>
        <p:spPr>
          <a:xfrm flipH="1">
            <a:off x="4657288" y="4135702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492120" y="2564200"/>
            <a:ext cx="2" cy="30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2493244" y="2557292"/>
            <a:ext cx="72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6086557" y="2040515"/>
            <a:ext cx="201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H="1">
            <a:off x="6094851" y="1568822"/>
            <a:ext cx="2" cy="180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TRANSPORTE Y VIALIDAD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291" y="1276259"/>
            <a:ext cx="2340000" cy="389165"/>
            <a:chOff x="5016000" y="1040449"/>
            <a:chExt cx="2157939" cy="6152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Transporte y Vialidad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290137" y="1845671"/>
            <a:ext cx="1980000" cy="389165"/>
            <a:chOff x="5016000" y="1040449"/>
            <a:chExt cx="2157939" cy="61522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LIZBETH I. HERNÁNDEZ GUERRERO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EM07932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285" y="2351608"/>
            <a:ext cx="1980000" cy="389165"/>
            <a:chOff x="5016000" y="1040449"/>
            <a:chExt cx="2157939" cy="61522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ILSE YARITZA LUNA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8207" y="3032207"/>
            <a:ext cx="1980000" cy="389165"/>
            <a:chOff x="5016000" y="1040449"/>
            <a:chExt cx="2157939" cy="61522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ZORAIDA M. CARREÓN CEBALLOS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EM09635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20" y="3032207"/>
            <a:ext cx="1980000" cy="390901"/>
            <a:chOff x="5016000" y="1040449"/>
            <a:chExt cx="2157939" cy="61522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EM07160 </a:t>
              </a:r>
              <a:r>
                <a:rPr lang="es-ES" sz="800" dirty="0" smtClean="0">
                  <a:solidFill>
                    <a:prstClr val="black"/>
                  </a:solidFill>
                </a:rPr>
                <a:t>Inspector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5" name="Conector recto 24"/>
          <p:cNvCxnSpPr/>
          <p:nvPr/>
        </p:nvCxnSpPr>
        <p:spPr>
          <a:xfrm flipH="1">
            <a:off x="9699112" y="2555878"/>
            <a:ext cx="2" cy="33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031641"/>
            <a:ext cx="1980000" cy="390901"/>
            <a:chOff x="5016000" y="1040449"/>
            <a:chExt cx="2157939" cy="61522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OSVALDO MARTÍNEZ BALLESTEROS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EM08047 </a:t>
              </a:r>
              <a:r>
                <a:rPr lang="es-ES" sz="800" dirty="0" smtClean="0">
                  <a:solidFill>
                    <a:prstClr val="black"/>
                  </a:solidFill>
                </a:rPr>
                <a:t>Oficial Electricista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557" y="3794950"/>
            <a:ext cx="1980000" cy="699794"/>
            <a:chOff x="5016000" y="894340"/>
            <a:chExt cx="2157940" cy="1106298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894340"/>
              <a:ext cx="2157940" cy="1010308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EM08596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ERNESTO D. FUENTES SANCHEZ 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EM09712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JUVENTINO BAUTISTA MÉNDEZ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EM08359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HÉCTOR J. MIER RAMOS </a:t>
              </a: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1" y="176613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3799149"/>
            <a:ext cx="1980001" cy="907862"/>
            <a:chOff x="5015999" y="711377"/>
            <a:chExt cx="2157941" cy="1435231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11377"/>
              <a:ext cx="2157940" cy="131798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EM07161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IVÁN IBARRA LEYVA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EM08458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MISAEL MALDONADO CARRANZA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EM02617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A. RODRÍGUEZ MEZA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U. DÍAZ RODRÍGUEZ  </a:t>
              </a: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91210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Inspectores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05326" y="3750098"/>
            <a:ext cx="1980000" cy="531468"/>
            <a:chOff x="5016000" y="1181705"/>
            <a:chExt cx="2157940" cy="840193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EM07349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ROLANDO LOZOYA GÓMEZ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EM02424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MARIO RODRÍGUEZ ARELLANO 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de Semáforo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Grupo 3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4556032"/>
            <a:ext cx="1980000" cy="531468"/>
            <a:chOff x="5016000" y="1181705"/>
            <a:chExt cx="2157940" cy="840193"/>
          </a:xfrm>
        </p:grpSpPr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EM00784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RODOLFO MUÑOZ HERRERA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SAN MIGUEL DE LA PAZ</a:t>
              </a: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Oficial Electricista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2119" y="5161162"/>
            <a:ext cx="1980000" cy="531468"/>
            <a:chOff x="5016000" y="1181705"/>
            <a:chExt cx="2157940" cy="84019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JESÚS GALLEGOS RIVERA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EM08272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FERNANDO LUGO MALDONADO 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Chofer de Carga General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23261" y="5388514"/>
            <a:ext cx="1980000" cy="531468"/>
            <a:chOff x="5016000" y="1181705"/>
            <a:chExt cx="2157940" cy="84019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81705"/>
              <a:ext cx="2157940" cy="722943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EM08117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BENJAMÍN RODRÍGUEZ PÉREZ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EM09326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DANIEL LLANAS GARCÍA </a:t>
              </a:r>
              <a:endParaRPr lang="es-ES" sz="9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78739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7" name="Conector recto 46"/>
          <p:cNvCxnSpPr/>
          <p:nvPr/>
        </p:nvCxnSpPr>
        <p:spPr>
          <a:xfrm flipH="1">
            <a:off x="4661203" y="2558942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7527739" y="2545873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613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Conector recto 46"/>
          <p:cNvCxnSpPr/>
          <p:nvPr/>
        </p:nvCxnSpPr>
        <p:spPr>
          <a:xfrm flipH="1">
            <a:off x="11129465" y="2060864"/>
            <a:ext cx="10235" cy="140785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052008" y="2066407"/>
            <a:ext cx="0" cy="179321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8692983" y="2069414"/>
            <a:ext cx="2291" cy="74635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PROTECCIÓN CIVIL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3479569" y="2073590"/>
            <a:ext cx="0" cy="111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3110103"/>
            <a:ext cx="1980000" cy="531809"/>
            <a:chOff x="5016000" y="1040447"/>
            <a:chExt cx="2157939" cy="840732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75398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EM07280 </a:t>
              </a:r>
              <a:r>
                <a:rPr lang="es-MX" sz="1000" b="1" dirty="0">
                  <a:solidFill>
                    <a:prstClr val="black"/>
                  </a:solidFill>
                </a:rPr>
                <a:t>MARIA RAMIREZ ESCOBEDO </a:t>
              </a:r>
              <a:r>
                <a:rPr lang="es-ES" sz="600" dirty="0" smtClean="0">
                  <a:solidFill>
                    <a:prstClr val="black"/>
                  </a:solidFill>
                </a:rPr>
                <a:t>EM08979 </a:t>
              </a:r>
              <a:r>
                <a:rPr lang="es-MX" sz="1000" b="1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K</a:t>
              </a:r>
              <a:r>
                <a:rPr lang="es-MX" sz="1000" b="1" dirty="0">
                  <a:solidFill>
                    <a:prstClr val="black"/>
                  </a:solidFill>
                </a:rPr>
                <a:t>ASSANDRA ZAPATA ALARCON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46679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Asistentes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1061467" y="2069414"/>
            <a:ext cx="100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705274" y="258288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ROMERO ZÚÑIGA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4776" y="259275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A. PEÑA ZAMARRÓN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EM07206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Inspectores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5848" y="188628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YESSICA S. BARCO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EM06930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1087" y="3356096"/>
            <a:ext cx="1980000" cy="1791245"/>
            <a:chOff x="5016000" y="1040447"/>
            <a:chExt cx="2157939" cy="2831763"/>
          </a:xfrm>
          <a:solidFill>
            <a:schemeClr val="bg1"/>
          </a:solidFill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271451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EM08706</a:t>
              </a:r>
              <a:r>
                <a:rPr lang="es-MX" sz="8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JULIAN MEDINA DE HOYOS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EM07033</a:t>
              </a:r>
              <a:r>
                <a:rPr lang="es-MX" sz="8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ALI </a:t>
              </a:r>
              <a:r>
                <a:rPr lang="es-MX" sz="1000" b="1" dirty="0">
                  <a:solidFill>
                    <a:prstClr val="black"/>
                  </a:solidFill>
                </a:rPr>
                <a:t>GARCIA ALVAREZ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EM08982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MONICA QUINTANILLA G. </a:t>
              </a:r>
            </a:p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EM08983</a:t>
              </a:r>
              <a:r>
                <a:rPr lang="es-MX" sz="700" dirty="0" smtClean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MIRNA ARIAS CAMARILLO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EM09668</a:t>
              </a: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KATHERINE HERNANDEZ R.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EM09744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SANDRA TORRES S.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EM09745</a:t>
              </a:r>
              <a:r>
                <a:rPr lang="en-US" sz="8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ANA CRISTINA  LUNA R. </a:t>
              </a:r>
            </a:p>
            <a:p>
              <a:pPr lvl="0">
                <a:defRPr/>
              </a:pPr>
              <a:r>
                <a:rPr lang="en-US" sz="600" dirty="0">
                  <a:solidFill>
                    <a:prstClr val="black"/>
                  </a:solidFill>
                  <a:ea typeface="Verdana" panose="020B0604030504040204" pitchFamily="34" charset="0"/>
                </a:rPr>
                <a:t>EM09802</a:t>
              </a:r>
              <a:r>
                <a:rPr lang="en-US" sz="700" dirty="0">
                  <a:solidFill>
                    <a:prstClr val="black"/>
                  </a:solidFill>
                  <a:ea typeface="Verdana" panose="020B0604030504040204" pitchFamily="34" charset="0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ea typeface="Verdana" panose="020B0604030504040204" pitchFamily="34" charset="0"/>
                </a:rPr>
                <a:t>CAROLINA CUELLAR </a:t>
              </a:r>
              <a:endParaRPr lang="en-US" sz="1000" b="1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EM08685</a:t>
              </a:r>
              <a:r>
                <a:rPr lang="es-MX" sz="4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JUAN RDGZ. MACIAS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endParaRPr lang="es-MX" sz="1050" dirty="0">
                <a:solidFill>
                  <a:srgbClr val="5B9BD5"/>
                </a:solidFill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363771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Inspecciones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1152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ENRIQUE LUNA VALDEZ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17" y="3757295"/>
            <a:ext cx="4041952" cy="2461187"/>
            <a:chOff x="5016000" y="1321077"/>
            <a:chExt cx="4405195" cy="3890866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321077"/>
              <a:ext cx="4405195" cy="37669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>
                <a:defRPr/>
              </a:pPr>
              <a:r>
                <a:rPr lang="es-MX" sz="600" dirty="0" smtClean="0">
                  <a:solidFill>
                    <a:prstClr val="black"/>
                  </a:solidFill>
                </a:rPr>
                <a:t>EM07210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EFRAIN </a:t>
              </a:r>
              <a:r>
                <a:rPr lang="es-MX" sz="1000" b="1" dirty="0">
                  <a:solidFill>
                    <a:prstClr val="black"/>
                  </a:solidFill>
                </a:rPr>
                <a:t>FLORES JIMENEZ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</a:rPr>
                <a:t>EM00762</a:t>
              </a:r>
              <a:r>
                <a:rPr lang="es-MX" sz="1000" b="1" dirty="0">
                  <a:solidFill>
                    <a:prstClr val="black"/>
                  </a:solidFill>
                </a:rPr>
                <a:t> SIMON HDZ. SALDAÑA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EM07542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EFRAIN FLORES GUILLEN</a:t>
              </a:r>
            </a:p>
            <a:p>
              <a:pPr lvl="0">
                <a:defRPr/>
              </a:pPr>
              <a:r>
                <a:rPr lang="es-MX" sz="6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EM09555</a:t>
              </a:r>
              <a:r>
                <a:rPr lang="es-MX" sz="10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LUIS INTERIAL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BALDERAS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EM09290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</a:rPr>
                <a:t>GERARDO BARBOZA DE HOYO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Segoe UI Symbol" panose="020B0502040204020203" pitchFamily="34" charset="0"/>
                  <a:cs typeface="Verdana" panose="020B0604030504040204" pitchFamily="34" charset="0"/>
                </a:rPr>
                <a:t>EM09312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BENIGNO LIMON ROQUE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EM09324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FERNANDO DAVALOS M.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EM09345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FUENTES VILLALOBOS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EM09379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COVARRUBIAS M </a:t>
              </a:r>
              <a:endParaRPr lang="es-MX" sz="1000" b="1" dirty="0" smtClean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EM09386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JULIAN MUÑOZ CALDERON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EM09391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CESAR VILLARREAL SILVA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EM09414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GARCIAS VALDEZ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EM09426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ROBERTO DELGADILLO MUÑIZ 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RICARDO VALLE JUAREZ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EM09454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MARIO BRISEÑO SALOMON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EM09528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CLAUDIO FLORES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BARRIOS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EM09573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JOSE ONTIVEROS GARCIA</a:t>
              </a:r>
            </a:p>
            <a:p>
              <a:pPr>
                <a:defRPr/>
              </a:pPr>
              <a:r>
                <a:rPr lang="es-MX" sz="6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EM09613</a:t>
              </a:r>
              <a:r>
                <a:rPr lang="es-MX" sz="7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DIEGO RODRIGUEZ PECINA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EM09666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BRAYAN LIMON PEÑA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EM09667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OLIVERIO TORRES OCHOA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EM09678</a:t>
              </a:r>
              <a:r>
                <a:rPr lang="es-MX" sz="7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EDGAR MARTINEZ RIVAS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EM09697</a:t>
              </a:r>
              <a:r>
                <a:rPr lang="es-MX" sz="700" dirty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CRISTIAN C. SANCHEZ   V.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</a:rPr>
                <a:t>EM09699</a:t>
              </a:r>
              <a:r>
                <a:rPr lang="es-MX" sz="1000" b="1" dirty="0">
                  <a:solidFill>
                    <a:schemeClr val="tx1"/>
                  </a:solidFill>
                </a:rPr>
                <a:t> </a:t>
              </a:r>
              <a:r>
                <a:rPr lang="es-MX" sz="900" b="1" dirty="0">
                  <a:solidFill>
                    <a:schemeClr val="tx1"/>
                  </a:solidFill>
                </a:rPr>
                <a:t>FELIPE DE JESUS SALINAS GARCIA</a:t>
              </a:r>
            </a:p>
            <a:p>
              <a:pPr>
                <a:defRPr/>
              </a:pPr>
              <a:r>
                <a:rPr lang="en-US" sz="600" dirty="0" smtClean="0">
                  <a:solidFill>
                    <a:schemeClr val="tx1"/>
                  </a:solidFill>
                </a:rPr>
                <a:t>EM09703</a:t>
              </a:r>
              <a:r>
                <a:rPr lang="en-US" sz="700" dirty="0" smtClean="0">
                  <a:solidFill>
                    <a:schemeClr val="tx1"/>
                  </a:solidFill>
                </a:rPr>
                <a:t>  </a:t>
              </a:r>
              <a:r>
                <a:rPr lang="en-US" sz="1000" b="1" dirty="0">
                  <a:solidFill>
                    <a:schemeClr val="tx1"/>
                  </a:solidFill>
                </a:rPr>
                <a:t>JESUS A. SALDAÑA MUÑIZ </a:t>
              </a: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970789"/>
              <a:ext cx="4405195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Vecino Vigilante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140940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CESAR RÍOS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EM08705</a:t>
              </a:r>
              <a:r>
                <a:rPr lang="es-ES" sz="800" dirty="0" smtClean="0">
                  <a:solidFill>
                    <a:prstClr val="black"/>
                  </a:solidFill>
                </a:rPr>
                <a:t> Comandante de Bomberos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6" name="Grupo 4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04153" y="3349257"/>
            <a:ext cx="4315624" cy="2426972"/>
            <a:chOff x="1652920" y="-166044"/>
            <a:chExt cx="4703463" cy="3836778"/>
          </a:xfrm>
          <a:solidFill>
            <a:schemeClr val="bg1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1652920" y="-166044"/>
              <a:ext cx="4703463" cy="36419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EM00040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MIGUEL A. DMGZ. GUZMÁN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EM02164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J. FERNANDO RDZ.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EM03301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M. OBREGON CHAVEZ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EM07459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JOSÉ LUIS MTZ. ACOSTA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EM07796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EZRA NAVARRETE MUÑIZ</a:t>
              </a:r>
              <a:endParaRPr lang="es-MX" sz="1100" b="1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EM07933</a:t>
              </a:r>
              <a:r>
                <a:rPr lang="es-MX" sz="1200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ERICK F. GALARZA RINCON</a:t>
              </a:r>
            </a:p>
            <a:p>
              <a:pPr>
                <a:defRPr/>
              </a:pPr>
              <a:r>
                <a:rPr lang="es-MX" sz="7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EM08376</a:t>
              </a:r>
              <a:r>
                <a:rPr lang="es-MX" sz="1200" dirty="0">
                  <a:solidFill>
                    <a:prstClr val="black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prstClr val="black"/>
                  </a:solidFill>
                </a:rPr>
                <a:t>JOSE BURUATO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ESCOBAR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prstClr val="black"/>
                  </a:solidFill>
                </a:rPr>
                <a:t>EM08684</a:t>
              </a:r>
              <a:r>
                <a:rPr lang="es-MX" sz="1200" dirty="0" smtClean="0">
                  <a:solidFill>
                    <a:prstClr val="black"/>
                  </a:solidFill>
                </a:rPr>
                <a:t> </a:t>
              </a:r>
              <a:r>
                <a:rPr lang="es-MX" sz="1050" b="1" dirty="0" smtClean="0">
                  <a:solidFill>
                    <a:prstClr val="black"/>
                  </a:solidFill>
                </a:rPr>
                <a:t>JUAN F. VIELMA DE LEON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EM08687</a:t>
              </a:r>
              <a:r>
                <a:rPr lang="es-MX" sz="8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BENJAMIN ZACARIAS SACHZ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FRANCISCO CASTILLO RAMOS</a:t>
              </a:r>
              <a:endParaRPr lang="es-MX" sz="1100" dirty="0">
                <a:solidFill>
                  <a:schemeClr val="tx1"/>
                </a:solidFill>
              </a:endParaRP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EM08977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I. ROCHA RAMIREZ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EM09236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LUIS E. TIJERINA VAZQUEZ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EM09237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OMAR GARAY ESTRADA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EM09262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MARISA GARCIA BALLESTEROS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EM09314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JESUS GONZALEZ VAZQUEZ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EM09390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SAMUEL BUENO ARREDONDO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EM09432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100" b="1" dirty="0">
                  <a:solidFill>
                    <a:schemeClr val="tx1"/>
                  </a:solidFill>
                </a:rPr>
                <a:t>HUMBERTO ROJAS ESTRADA 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EM09458</a:t>
              </a:r>
              <a:r>
                <a:rPr lang="es-MX" sz="8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JOSE ELIEZER PEREZ MARTINEZ </a:t>
              </a:r>
            </a:p>
            <a:p>
              <a:pPr>
                <a:defRPr/>
              </a:pPr>
              <a:r>
                <a:rPr lang="es-MX" sz="700" dirty="0" smtClean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EM09676 </a:t>
              </a:r>
              <a:r>
                <a:rPr lang="es-MX" sz="1050" b="1" dirty="0">
                  <a:solidFill>
                    <a:schemeClr val="tx1"/>
                  </a:solidFill>
                </a:rPr>
                <a:t>JORGE H. ROJAS SILLAS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EM09700</a:t>
              </a:r>
              <a:r>
                <a:rPr lang="es-MX" sz="1050" b="1" dirty="0">
                  <a:solidFill>
                    <a:schemeClr val="tx1"/>
                  </a:solidFill>
                </a:rPr>
                <a:t> NALLELY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F. </a:t>
              </a:r>
              <a:r>
                <a:rPr lang="es-MX" sz="1050" b="1" dirty="0">
                  <a:solidFill>
                    <a:schemeClr val="tx1"/>
                  </a:solidFill>
                </a:rPr>
                <a:t>LOPEZ CALVILLO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EM09859</a:t>
              </a:r>
              <a:r>
                <a:rPr lang="es-MX" sz="1050" b="1" dirty="0">
                  <a:solidFill>
                    <a:schemeClr val="tx1"/>
                  </a:solidFill>
                </a:rPr>
                <a:t> JOSE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SANCHEZ </a:t>
              </a:r>
              <a:r>
                <a:rPr lang="es-MX" sz="1050" b="1" dirty="0">
                  <a:solidFill>
                    <a:schemeClr val="tx1"/>
                  </a:solidFill>
                </a:rPr>
                <a:t>ARMENDARIZ</a:t>
              </a:r>
            </a:p>
            <a:p>
              <a:pPr>
                <a:defRPr/>
              </a:pPr>
              <a:r>
                <a:rPr lang="es-MX" sz="7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EM07007</a:t>
              </a:r>
              <a:r>
                <a:rPr lang="es-MX" sz="800" b="1" dirty="0">
                  <a:solidFill>
                    <a:schemeClr val="tx1"/>
                  </a:solidFill>
                </a:rPr>
                <a:t> </a:t>
              </a:r>
              <a:r>
                <a:rPr lang="es-MX" sz="1050" b="1" dirty="0">
                  <a:solidFill>
                    <a:schemeClr val="tx1"/>
                  </a:solidFill>
                </a:rPr>
                <a:t>JUAN LOZANO </a:t>
              </a:r>
              <a:r>
                <a:rPr lang="es-MX" sz="1050" b="1" dirty="0" smtClean="0">
                  <a:solidFill>
                    <a:schemeClr val="tx1"/>
                  </a:solidFill>
                </a:rPr>
                <a:t>CARRIZALEZ</a:t>
              </a:r>
              <a:endParaRPr lang="es-MX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1652920" y="3422718"/>
              <a:ext cx="4703462" cy="2480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Bomberos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5417566"/>
            <a:ext cx="1980000" cy="1104630"/>
            <a:chOff x="4743417" y="1829239"/>
            <a:chExt cx="2159219" cy="1746301"/>
          </a:xfrm>
          <a:solidFill>
            <a:schemeClr val="bg1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744697" y="1829239"/>
              <a:ext cx="2157939" cy="158300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EM07549</a:t>
              </a:r>
              <a:r>
                <a:rPr lang="es-MX" sz="8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IDALIA BANDA REYNA 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EM08089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MANUEL BARAJAS FUENTES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EM08980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ZULEIDY J. JALOMO SEGURA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EM09505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ARACELI ALBARRAN DE </a:t>
              </a:r>
              <a:r>
                <a:rPr lang="es-MX" sz="1000" b="1" dirty="0">
                  <a:solidFill>
                    <a:prstClr val="black"/>
                  </a:solidFill>
                </a:rPr>
                <a:t>LUNA</a:t>
              </a:r>
            </a:p>
            <a:p>
              <a:pPr>
                <a:defRPr/>
              </a:pPr>
              <a:r>
                <a:rPr lang="es-MX" sz="6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EM09509</a:t>
              </a:r>
              <a:r>
                <a:rPr lang="es-MX" sz="1000" dirty="0">
                  <a:solidFill>
                    <a:schemeClr val="tx1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ILSE D. VILLASANA RIVAS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n-US" sz="600" dirty="0">
                  <a:solidFill>
                    <a:schemeClr val="tx1"/>
                  </a:solidFill>
                  <a:ea typeface="Verdana" panose="020B0604030504040204" pitchFamily="34" charset="0"/>
                </a:rPr>
                <a:t>EM09734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b="1" dirty="0">
                  <a:solidFill>
                    <a:schemeClr val="tx1"/>
                  </a:solidFill>
                </a:rPr>
                <a:t>JESUS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SANCHEZ </a:t>
              </a:r>
              <a:r>
                <a:rPr lang="en-US" sz="1000" b="1" dirty="0">
                  <a:solidFill>
                    <a:schemeClr val="tx1"/>
                  </a:solidFill>
                </a:rPr>
                <a:t>DE LA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GARZA</a:t>
              </a:r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endParaRPr lang="es-MX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743417" y="3341040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Bunker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489569" y="2592639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SALVADOR FALCON RUBIO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EM09973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29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Conector recto 155"/>
          <p:cNvCxnSpPr/>
          <p:nvPr/>
        </p:nvCxnSpPr>
        <p:spPr>
          <a:xfrm>
            <a:off x="9360388" y="4877486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5" name="Conector recto 154"/>
          <p:cNvCxnSpPr>
            <a:stCxn id="80" idx="2"/>
            <a:endCxn id="141" idx="0"/>
          </p:cNvCxnSpPr>
          <p:nvPr/>
        </p:nvCxnSpPr>
        <p:spPr>
          <a:xfrm>
            <a:off x="10289860" y="3728341"/>
            <a:ext cx="933179" cy="21623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94" idx="0"/>
          </p:cNvCxnSpPr>
          <p:nvPr/>
        </p:nvCxnSpPr>
        <p:spPr>
          <a:xfrm flipH="1">
            <a:off x="9360389" y="3719790"/>
            <a:ext cx="962650" cy="224783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>
            <a:off x="9338244" y="2378190"/>
            <a:ext cx="1449432" cy="365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3" name="Conector recto 152"/>
          <p:cNvCxnSpPr>
            <a:endCxn id="129" idx="0"/>
          </p:cNvCxnSpPr>
          <p:nvPr/>
        </p:nvCxnSpPr>
        <p:spPr>
          <a:xfrm flipH="1">
            <a:off x="7441693" y="2382212"/>
            <a:ext cx="1885332" cy="25338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endCxn id="116" idx="0"/>
          </p:cNvCxnSpPr>
          <p:nvPr/>
        </p:nvCxnSpPr>
        <p:spPr>
          <a:xfrm>
            <a:off x="2870114" y="2384280"/>
            <a:ext cx="1905371" cy="2473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8" name="Conector recto 147"/>
          <p:cNvCxnSpPr>
            <a:stCxn id="35" idx="2"/>
            <a:endCxn id="114" idx="0"/>
          </p:cNvCxnSpPr>
          <p:nvPr/>
        </p:nvCxnSpPr>
        <p:spPr>
          <a:xfrm flipH="1">
            <a:off x="964743" y="2388302"/>
            <a:ext cx="1905371" cy="240831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7" name="Conector recto 146"/>
          <p:cNvCxnSpPr/>
          <p:nvPr/>
        </p:nvCxnSpPr>
        <p:spPr>
          <a:xfrm>
            <a:off x="10284842" y="2780951"/>
            <a:ext cx="0" cy="79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>
            <a:off x="7441693" y="2813208"/>
            <a:ext cx="0" cy="30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760606" y="2793779"/>
            <a:ext cx="0" cy="34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4" name="Conector recto 143"/>
          <p:cNvCxnSpPr/>
          <p:nvPr/>
        </p:nvCxnSpPr>
        <p:spPr>
          <a:xfrm>
            <a:off x="2857414" y="2813208"/>
            <a:ext cx="0" cy="136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964278" y="2900433"/>
            <a:ext cx="0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9338244" y="1820801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296592" y="1465747"/>
            <a:ext cx="36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SEGURIDAD PÚBLICA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70114" y="182080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103560" y="1568822"/>
            <a:ext cx="2" cy="2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2861694" y="1820801"/>
            <a:ext cx="64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387404" y="1272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DANIA SUZETH GONZALEZ GALINDO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EM08789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90114" y="1999137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PERLA NALLELY CRUZ SIFUENTES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EM09868</a:t>
              </a:r>
              <a:r>
                <a:rPr lang="es-ES" sz="800" dirty="0" smtClean="0">
                  <a:solidFill>
                    <a:prstClr val="black"/>
                  </a:solidFill>
                </a:rPr>
                <a:t> Subdirectora Administrativa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39718" y="1224965"/>
            <a:ext cx="1980000" cy="489625"/>
            <a:chOff x="5016000" y="953051"/>
            <a:chExt cx="2157939" cy="774043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53051"/>
              <a:ext cx="2157939" cy="70262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EM08866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DIANA G. GARCIA HERNANDEZ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EM05999 </a:t>
              </a:r>
              <a:r>
                <a:rPr lang="es-ES" sz="950" b="1" dirty="0" smtClean="0">
                  <a:solidFill>
                    <a:schemeClr val="tx1"/>
                  </a:solidFill>
                </a:rPr>
                <a:t>AZALIA MACIAS OROZCO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92596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Recepción 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09160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LIDIA PADILLA NERI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EM05108</a:t>
              </a:r>
              <a:r>
                <a:rPr lang="es-ES" sz="800" dirty="0" smtClean="0">
                  <a:solidFill>
                    <a:prstClr val="black"/>
                  </a:solidFill>
                </a:rPr>
                <a:t> Planeación y Estadística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43968" y="1268714"/>
            <a:ext cx="2340000" cy="389165"/>
            <a:chOff x="5016000" y="1040449"/>
            <a:chExt cx="2157939" cy="615227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309725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EM09869 </a:t>
              </a:r>
              <a:r>
                <a:rPr lang="es-ES" sz="850" b="1" dirty="0" smtClean="0">
                  <a:solidFill>
                    <a:schemeClr val="tx1"/>
                  </a:solidFill>
                </a:rPr>
                <a:t>GUADALUPE ALVARADO DÁVILA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EM08457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MARÍA URBINA GONZÁLEZ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EM06843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ISIDRA MORALES IRACHETA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Coordinación Administrativa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389862" y="3088626"/>
            <a:ext cx="1799996" cy="639715"/>
            <a:chOff x="5016000" y="420980"/>
            <a:chExt cx="2157938" cy="1011320"/>
          </a:xfrm>
          <a:solidFill>
            <a:schemeClr val="bg1"/>
          </a:solidFill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20980"/>
              <a:ext cx="2157938" cy="86555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EM07394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DUVELSA OCHOA VÁZQUEZ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EM03944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MARÍA DEL R. JIMÉNEZ SÁNCHEZ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EM06298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INDIRA G. DURAN REYES 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197800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Coordinadores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Grupo 8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2383" y="3088968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CANTÚ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EM03927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20618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R. SOLÍS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EM08790</a:t>
              </a:r>
              <a:r>
                <a:rPr lang="es-ES" sz="800" dirty="0" smtClean="0">
                  <a:solidFill>
                    <a:prstClr val="black"/>
                  </a:solidFill>
                </a:rPr>
                <a:t> Educación Preventiva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4773817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ADRIÁN SÁNCHEZ NAVARRO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EM06774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W. ZARATE GUERRERO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SERGIO MEDINA INOSTROZA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Armas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3944573"/>
            <a:ext cx="1800000" cy="1336460"/>
            <a:chOff x="5071422" y="832069"/>
            <a:chExt cx="2157939" cy="1985785"/>
          </a:xfrm>
          <a:solidFill>
            <a:schemeClr val="bg1"/>
          </a:solidFill>
        </p:grpSpPr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71422" y="832069"/>
              <a:ext cx="2157939" cy="18501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EM07975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HERNÁNDEZ SIFUENTES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EM05990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JAIRO N. ROBLES RAMIREZ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EM09580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DAVID F. VÁZQUEZ BAUTISTA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EM09524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BRANDON R. GONZÁLEZ ALARCÓN </a:t>
              </a:r>
              <a:endParaRPr lang="es-ES" sz="9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EM09579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ARELLANO CONTRERAS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EM03769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JOSÉ I. GUTIÉRREZ MORENO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EM05133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REYMUNDO CAMPOS TORALES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71422" y="2583355"/>
              <a:ext cx="2157938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Accidentes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43107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NORMA L. TORRES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EM04677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05118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E. RAMOS RIVERA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4643733"/>
            <a:ext cx="1800000" cy="459015"/>
            <a:chOff x="5016000" y="1040449"/>
            <a:chExt cx="2157939" cy="725653"/>
          </a:xfrm>
          <a:solidFill>
            <a:schemeClr val="bg1"/>
          </a:solidFill>
        </p:grpSpPr>
        <p:sp>
          <p:nvSpPr>
            <p:cNvPr id="76" name="Rectángulo 7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EM07469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NATIVIDAD CERDA MORENO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EM00568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DORA A. RAMOS ACEVEDO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53160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Control de Personal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4743" y="530764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ALBERTO SANDOVAL GALLEGOS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EM01636</a:t>
              </a:r>
              <a:r>
                <a:rPr lang="es-ES" sz="800" dirty="0" smtClean="0">
                  <a:solidFill>
                    <a:prstClr val="black"/>
                  </a:solidFill>
                </a:rPr>
                <a:t> Mantenimiento Vehicular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957414" y="3599543"/>
            <a:ext cx="1800000" cy="751534"/>
            <a:chOff x="4978555" y="960520"/>
            <a:chExt cx="2157939" cy="1188093"/>
          </a:xfrm>
          <a:solidFill>
            <a:schemeClr val="bg1"/>
          </a:solidFill>
        </p:grpSpPr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05135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EM07793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PERLA VILLARREAL DE LA ROSA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EM09563 </a:t>
              </a:r>
              <a:r>
                <a:rPr lang="es-ES" sz="800" b="1" dirty="0" smtClean="0">
                  <a:solidFill>
                    <a:prstClr val="black"/>
                  </a:solidFill>
                </a:rPr>
                <a:t>ALEJANDRA J. SÁNCHEZ AGUILAR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EM04766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MARTHA CERVANTES GARCÍA 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191411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Analistas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14" name="Rectángulo 113"/>
          <p:cNvSpPr/>
          <p:nvPr/>
        </p:nvSpPr>
        <p:spPr>
          <a:xfrm>
            <a:off x="64743" y="262913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ADMINISTRATIVA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5" name="Rectángulo 114"/>
          <p:cNvSpPr/>
          <p:nvPr/>
        </p:nvSpPr>
        <p:spPr>
          <a:xfrm>
            <a:off x="1957414" y="2632655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PLANEACIÓN Y ESTADÍSTICA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16" name="Rectángulo 115"/>
          <p:cNvSpPr/>
          <p:nvPr/>
        </p:nvSpPr>
        <p:spPr>
          <a:xfrm>
            <a:off x="3875485" y="2631611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JURÍDICA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0850" y="3093319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EM09529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ÁNGELA R. CAMPOS ALBA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JOSÉ PEÑA HERNÁNDEZ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Operativos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2" y="3730949"/>
            <a:ext cx="1800000" cy="958006"/>
            <a:chOff x="4978555" y="960520"/>
            <a:chExt cx="2157939" cy="1514504"/>
          </a:xfrm>
          <a:solidFill>
            <a:schemeClr val="bg1"/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978555" y="960520"/>
              <a:ext cx="2157939" cy="142124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EM07263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JIMÉNEZ MACÍAS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MARÍA E. FLORES AVIÑA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EM07315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JESÚS HERNÁNDEZ RDZ.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EM07410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LIZBETH RDZ. ALONZO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978555" y="224052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Jueces Calificadores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4531" y="4825346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EM09582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PEDRO PADILLA GARCIA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EM09592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EDGAR CELAYA BURCIAGA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ángulo 1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Abogados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Grupo 1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842163" y="5464044"/>
            <a:ext cx="1802358" cy="738024"/>
            <a:chOff x="5013170" y="795654"/>
            <a:chExt cx="2160769" cy="1166728"/>
          </a:xfrm>
          <a:solidFill>
            <a:schemeClr val="bg1"/>
          </a:solidFill>
        </p:grpSpPr>
        <p:sp>
          <p:nvSpPr>
            <p:cNvPr id="127" name="Rectángulo 1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795654"/>
              <a:ext cx="2157939" cy="105015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EM07997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FERNANDO LICEAGA MORENO </a:t>
              </a:r>
              <a:endParaRPr lang="es-ES" sz="1000" b="1" dirty="0" smtClean="0">
                <a:solidFill>
                  <a:schemeClr val="tx1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EM09425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JONATHAN ESQUIVEL ZAPATA </a:t>
              </a:r>
            </a:p>
          </p:txBody>
        </p:sp>
        <p:sp>
          <p:nvSpPr>
            <p:cNvPr id="128" name="Rectángulo 1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3170" y="1727882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Médicos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29" name="Rectángulo 128"/>
          <p:cNvSpPr/>
          <p:nvPr/>
        </p:nvSpPr>
        <p:spPr>
          <a:xfrm>
            <a:off x="6541693" y="2635596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ACADEMIA </a:t>
            </a:r>
            <a:endParaRPr lang="es-ES" sz="1000" b="1" dirty="0">
              <a:solidFill>
                <a:schemeClr val="tx1"/>
              </a:solidFill>
            </a:endParaRPr>
          </a:p>
        </p:txBody>
      </p:sp>
      <p:sp>
        <p:nvSpPr>
          <p:cNvPr id="130" name="Rectángulo 129"/>
          <p:cNvSpPr/>
          <p:nvPr/>
        </p:nvSpPr>
        <p:spPr>
          <a:xfrm>
            <a:off x="9382488" y="2638313"/>
            <a:ext cx="1800000" cy="3034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COORDINACIÓN PREVENTIVA  </a:t>
            </a:r>
            <a:endParaRPr lang="es-ES" sz="1000" b="1" dirty="0">
              <a:solidFill>
                <a:schemeClr val="tx1"/>
              </a:solidFill>
            </a:endParaRPr>
          </a:p>
        </p:txBody>
      </p:sp>
      <p:grpSp>
        <p:nvGrpSpPr>
          <p:cNvPr id="131" name="Grupo 1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47246" y="3660279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2" name="Rectángulo 1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KARLA E. SERRATO JIMÉNEZ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EM09446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2730" y="5640305"/>
            <a:ext cx="1800001" cy="509687"/>
            <a:chOff x="5015999" y="1040451"/>
            <a:chExt cx="2157940" cy="805760"/>
          </a:xfrm>
          <a:solidFill>
            <a:schemeClr val="bg1"/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51"/>
              <a:ext cx="2157939" cy="702864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EM00510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ELSA P. COLÍN RAMÍREZ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EM07791 </a:t>
              </a:r>
              <a:r>
                <a:rPr lang="es-ES" sz="850" b="1" dirty="0" smtClean="0">
                  <a:solidFill>
                    <a:prstClr val="black"/>
                  </a:solidFill>
                </a:rPr>
                <a:t>PATRICIA SEPÚLVEDA RAMÍREZ </a:t>
              </a:r>
              <a:endParaRPr lang="es-ES" sz="85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9" y="1611711"/>
              <a:ext cx="2157938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Deposito de Chalecos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460389" y="5984315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EM05390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ERICK FLORES ORENDAY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EM05508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JESÚS REYNA FLORES 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EM06289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JORGE ZAMORA RODRÍGUEZ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323039" y="3944573"/>
            <a:ext cx="1800000" cy="687358"/>
            <a:chOff x="5016000" y="1118509"/>
            <a:chExt cx="2157939" cy="1179441"/>
          </a:xfrm>
          <a:solidFill>
            <a:schemeClr val="bg1"/>
          </a:solidFill>
        </p:grpSpPr>
        <p:sp>
          <p:nvSpPr>
            <p:cNvPr id="141" name="Rectángulo 1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118509"/>
              <a:ext cx="2157939" cy="109698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EM07784 </a:t>
              </a:r>
              <a:r>
                <a:rPr lang="es-ES" sz="900" b="1" dirty="0" smtClean="0">
                  <a:solidFill>
                    <a:schemeClr val="tx1"/>
                  </a:solidFill>
                </a:rPr>
                <a:t>ELIAZAR CARBAJAL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EM07534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PEDRO FLORES TORRES</a:t>
              </a:r>
              <a:endParaRPr lang="es-ES" sz="1000" b="1" dirty="0" smtClean="0">
                <a:solidFill>
                  <a:prstClr val="black"/>
                </a:solidFill>
              </a:endParaRP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EM05513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JULIO RODRÍGUEZ SOTO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ángulo 1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063451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Transito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8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2411852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2412155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2401578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411852"/>
            <a:ext cx="0" cy="115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2411852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CONTENEDORES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87962" y="1419601"/>
            <a:ext cx="76" cy="100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6088614" y="1984518"/>
            <a:ext cx="230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32626" y="177950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HORTENCIA O. CÁRDENAS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EM07702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09905" y="1263155"/>
            <a:ext cx="2340000" cy="389165"/>
            <a:chOff x="5016000" y="1040449"/>
            <a:chExt cx="2157939" cy="615227"/>
          </a:xfrm>
        </p:grpSpPr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70945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REYNALDO URIBE MUÑOZ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EM08427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7138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ELGUEZABAL CORRAL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EM09862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 Contenedores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709039"/>
            <a:ext cx="1980000" cy="852150"/>
            <a:chOff x="5016000" y="1040445"/>
            <a:chExt cx="2157939" cy="1347158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5"/>
              <a:ext cx="2157939" cy="11410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EM09863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ALONDRA M. RAMÍREZ IBARRA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EM10019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NAHOMI MARTÍNEZ CASTRO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M. QUIÑONES AGUILAR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FATIMA SOTO GARCIA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153103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7157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DE DIOS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EM09245</a:t>
              </a:r>
              <a:r>
                <a:rPr lang="es-ES" sz="800" dirty="0" smtClean="0">
                  <a:solidFill>
                    <a:prstClr val="black"/>
                  </a:solidFill>
                </a:rPr>
                <a:t> Relleno Sanitario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31290" y="3430795"/>
            <a:ext cx="1980000" cy="2329686"/>
            <a:chOff x="5016000" y="2019580"/>
            <a:chExt cx="2157939" cy="3682978"/>
          </a:xfrm>
          <a:solidFill>
            <a:schemeClr val="bg1"/>
          </a:solidFill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2019580"/>
              <a:ext cx="2157939" cy="3565728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EM03187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SAN JUAN DE DIOS LARA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VQZ.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EM06035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JESUS MARTINEZ DE LA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PAZ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EM06383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JESUS </a:t>
              </a:r>
              <a:r>
                <a:rPr lang="es-ES_tradnl" sz="1000" b="1" dirty="0">
                  <a:solidFill>
                    <a:schemeClr val="tx1"/>
                  </a:solidFill>
                </a:rPr>
                <a:t>VASQUEZ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EM07539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JOAQUIN PEÑA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TORRES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EM09229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D. </a:t>
              </a:r>
              <a:r>
                <a:rPr lang="es-ES_tradnl" sz="1000" b="1" dirty="0">
                  <a:solidFill>
                    <a:schemeClr val="tx1"/>
                  </a:solidFill>
                </a:rPr>
                <a:t>HARO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MALDONADO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EM09442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JOEL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A. </a:t>
              </a:r>
              <a:r>
                <a:rPr lang="es-ES_tradnl" sz="1000" b="1" dirty="0">
                  <a:solidFill>
                    <a:schemeClr val="tx1"/>
                  </a:solidFill>
                </a:rPr>
                <a:t>CASTRO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MARTINEZ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EM09526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SECUNDINO LOPEZ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ALEMAN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EM09602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P. </a:t>
              </a:r>
              <a:r>
                <a:rPr lang="es-ES_tradnl" sz="1000" b="1" dirty="0">
                  <a:solidFill>
                    <a:schemeClr val="tx1"/>
                  </a:solidFill>
                </a:rPr>
                <a:t>HUITRON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ZAPATA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EM09603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VICENTE </a:t>
              </a:r>
              <a:r>
                <a:rPr lang="es-ES_tradnl" sz="1000" b="1" dirty="0">
                  <a:solidFill>
                    <a:schemeClr val="tx1"/>
                  </a:solidFill>
                </a:rPr>
                <a:t>DUQUE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RODRIGUEZ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EM09707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FELIPE DE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J. </a:t>
              </a:r>
              <a:r>
                <a:rPr lang="es-ES_tradnl" sz="1000" b="1" dirty="0">
                  <a:solidFill>
                    <a:schemeClr val="tx1"/>
                  </a:solidFill>
                </a:rPr>
                <a:t>AMADOR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GARCIA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EM09715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JUAN LUIS VALDEZ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CASTILLO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EM09906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GENARO LOZANO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GONZALEZ</a:t>
              </a:r>
              <a:endParaRPr lang="es-ES_tradnl" sz="1000" b="1" dirty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>
                  <a:solidFill>
                    <a:schemeClr val="tx1"/>
                  </a:solidFill>
                </a:rPr>
                <a:t>EM09926</a:t>
              </a:r>
              <a:r>
                <a:rPr lang="es-ES_tradnl" sz="700" b="1" dirty="0">
                  <a:solidFill>
                    <a:schemeClr val="tx1"/>
                  </a:solidFill>
                </a:rPr>
                <a:t> </a:t>
              </a:r>
              <a:r>
                <a:rPr lang="es-ES_tradnl" sz="1000" b="1" dirty="0">
                  <a:solidFill>
                    <a:schemeClr val="tx1"/>
                  </a:solidFill>
                </a:rPr>
                <a:t>ARTURO </a:t>
              </a:r>
              <a:r>
                <a:rPr lang="es-ES_tradnl" sz="1000" b="1" dirty="0">
                  <a:solidFill>
                    <a:srgbClr val="000000"/>
                  </a:solidFill>
                </a:rPr>
                <a:t>JIMENEZ CALLEROS</a:t>
              </a: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3" y="3435935"/>
            <a:ext cx="1980000" cy="839507"/>
            <a:chOff x="5016000" y="4375390"/>
            <a:chExt cx="2157939" cy="1327168"/>
          </a:xfrm>
          <a:solidFill>
            <a:schemeClr val="bg1"/>
          </a:solidFill>
        </p:grpSpPr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4375390"/>
              <a:ext cx="2157939" cy="12099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>
                  <a:solidFill>
                    <a:schemeClr val="tx1"/>
                  </a:solidFill>
                </a:rPr>
                <a:t>EM08108</a:t>
              </a:r>
              <a:r>
                <a:rPr lang="es-MX" sz="1000" b="1" dirty="0">
                  <a:solidFill>
                    <a:prstClr val="black"/>
                  </a:solidFill>
                </a:rPr>
                <a:t> MANUEL MARTINEZ GAYTAN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700" dirty="0" smtClean="0">
                  <a:solidFill>
                    <a:schemeClr val="tx1"/>
                  </a:solidFill>
                </a:rPr>
                <a:t>EM09907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>
                  <a:solidFill>
                    <a:prstClr val="black"/>
                  </a:solidFill>
                </a:rPr>
                <a:t>MARIA AGUILERA DAVILA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schemeClr val="tx1"/>
                  </a:solidFill>
                </a:rPr>
                <a:t>EM09383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>
                  <a:solidFill>
                    <a:prstClr val="black"/>
                  </a:solidFill>
                </a:rPr>
                <a:t>JOSE E. MORALES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CAMPOS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700" dirty="0" smtClean="0">
                  <a:solidFill>
                    <a:prstClr val="black"/>
                  </a:solidFill>
                </a:rPr>
                <a:t>EM10035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 ALFREDO MARTINEZ TORRES</a:t>
              </a:r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Conector recto 124"/>
          <p:cNvCxnSpPr/>
          <p:nvPr/>
        </p:nvCxnSpPr>
        <p:spPr>
          <a:xfrm>
            <a:off x="10690232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4" name="Conector recto 123"/>
          <p:cNvCxnSpPr/>
          <p:nvPr/>
        </p:nvCxnSpPr>
        <p:spPr>
          <a:xfrm>
            <a:off x="7540034" y="1991746"/>
            <a:ext cx="0" cy="6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3" name="Conector recto 122"/>
          <p:cNvCxnSpPr/>
          <p:nvPr/>
        </p:nvCxnSpPr>
        <p:spPr>
          <a:xfrm>
            <a:off x="4655397" y="1981169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1991443"/>
            <a:ext cx="0" cy="108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33765" y="1991443"/>
            <a:ext cx="914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BOTEO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8472" y="1419601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22890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GUADALUPE FABELA ZAMORA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EM06893</a:t>
              </a:r>
              <a:r>
                <a:rPr lang="es-ES" sz="800" dirty="0" smtClean="0">
                  <a:solidFill>
                    <a:prstClr val="black"/>
                  </a:solidFill>
                </a:rPr>
                <a:t> Supervisor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3614" y="229345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JAVIER REYES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EM08674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Personal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0" name="Grupo 10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3209" y="228863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BARRIENTOS GOUJON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EM07762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de Cuadrillas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2953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MARIO ESTRADA CARRILLO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EM07734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Limpieza Negocios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491" y="1263787"/>
            <a:ext cx="2340000" cy="389165"/>
            <a:chOff x="5016000" y="1040449"/>
            <a:chExt cx="2157939" cy="615227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 flipH="1">
            <a:off x="1512981" y="3069873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 flipH="1">
            <a:off x="6093218" y="3053956"/>
            <a:ext cx="76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26967" y="3212532"/>
            <a:ext cx="11156175" cy="3424274"/>
            <a:chOff x="4877172" y="1889988"/>
            <a:chExt cx="4884330" cy="5635508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1889988"/>
              <a:ext cx="4879621" cy="5460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5" spcCol="1270" rtlCol="0" anchor="ctr" anchorCtr="0">
              <a:noAutofit/>
              <a:flatTx/>
            </a:bodyPr>
            <a:lstStyle/>
            <a:p>
              <a:r>
                <a:rPr lang="es-MX" sz="600" dirty="0"/>
                <a:t>EM05238</a:t>
              </a:r>
              <a:r>
                <a:rPr lang="es-MX" sz="900" dirty="0"/>
                <a:t> </a:t>
              </a:r>
              <a:r>
                <a:rPr lang="es-MX" sz="1000" b="1" dirty="0"/>
                <a:t>HECTOR A. MORENO CALDERON</a:t>
              </a:r>
              <a:endParaRPr lang="es-MX" sz="900" b="1" dirty="0"/>
            </a:p>
            <a:p>
              <a:r>
                <a:rPr lang="es-MX" sz="600" dirty="0"/>
                <a:t>EM05401</a:t>
              </a:r>
              <a:r>
                <a:rPr lang="es-MX" sz="900" b="1" dirty="0"/>
                <a:t> </a:t>
              </a:r>
              <a:r>
                <a:rPr lang="es-MX" sz="1000" b="1" dirty="0"/>
                <a:t>RUBEN VEGA LINCON</a:t>
              </a:r>
            </a:p>
            <a:p>
              <a:r>
                <a:rPr lang="es-MX" sz="600" dirty="0"/>
                <a:t>EM08945</a:t>
              </a:r>
              <a:r>
                <a:rPr lang="es-MX" sz="1000" b="1" dirty="0"/>
                <a:t> MAURO V. RAMIREZ MEDINA</a:t>
              </a:r>
            </a:p>
            <a:p>
              <a:r>
                <a:rPr lang="es-MX" sz="600" dirty="0"/>
                <a:t>EM00380</a:t>
              </a:r>
              <a:r>
                <a:rPr lang="es-MX" sz="1000" b="1" dirty="0"/>
                <a:t> SILVERIO SIFUENTES MIRELES </a:t>
              </a:r>
            </a:p>
            <a:p>
              <a:r>
                <a:rPr lang="es-MX" sz="600" dirty="0"/>
                <a:t>EM00837</a:t>
              </a:r>
              <a:r>
                <a:rPr lang="es-MX" sz="1000" b="1" dirty="0"/>
                <a:t> AMADOR GAMEZ MORENO </a:t>
              </a:r>
            </a:p>
            <a:p>
              <a:r>
                <a:rPr lang="es-MX" sz="600" dirty="0"/>
                <a:t>EM03049</a:t>
              </a:r>
              <a:r>
                <a:rPr lang="es-MX" sz="1000" b="1" dirty="0"/>
                <a:t> VICTOR M. DE LA CRUZ ESCAMILLA</a:t>
              </a:r>
            </a:p>
            <a:p>
              <a:r>
                <a:rPr lang="es-MX" sz="600" dirty="0"/>
                <a:t>EM04650</a:t>
              </a:r>
              <a:r>
                <a:rPr lang="es-MX" sz="1000" b="1" dirty="0"/>
                <a:t> JOSE A. BRIONES CAMARILLO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EM09232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MARCO A. SILVA RIOS </a:t>
              </a:r>
            </a:p>
            <a:p>
              <a:r>
                <a:rPr lang="es-MX" sz="600" dirty="0"/>
                <a:t>EM09248</a:t>
              </a:r>
              <a:r>
                <a:rPr lang="es-MX" sz="1000" b="1" dirty="0"/>
                <a:t> EFRAIN PADILLA MORALES </a:t>
              </a:r>
            </a:p>
            <a:p>
              <a:r>
                <a:rPr lang="es-MX" sz="600" dirty="0"/>
                <a:t>EM04861</a:t>
              </a:r>
              <a:r>
                <a:rPr lang="es-MX" sz="1000" b="1" dirty="0"/>
                <a:t> JUAN R. BERNAL SANCHEZ</a:t>
              </a:r>
            </a:p>
            <a:p>
              <a:r>
                <a:rPr lang="es-MX" sz="600" dirty="0"/>
                <a:t>EM08337</a:t>
              </a:r>
              <a:r>
                <a:rPr lang="es-MX" sz="800" b="1" dirty="0"/>
                <a:t> </a:t>
              </a:r>
              <a:r>
                <a:rPr lang="es-MX" sz="1000" b="1" dirty="0"/>
                <a:t>LAZARO S. ARANDA HIDROGO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EM08337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LUIS A. DE LOS SANTOS SIFUENTES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EM00559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ALVARO B. NARVAEZ ARANDA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EM07375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JULIO GUERRERO DE LEON 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EM06454</a:t>
              </a:r>
              <a:r>
                <a:rPr lang="es-MX" sz="600" b="1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C. RUIZ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EM08553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JUAN F. VILLASANA RODRIGUEZ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EM06119</a:t>
              </a:r>
              <a:r>
                <a:rPr lang="es-MX" sz="6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REGINO VILLA </a:t>
              </a:r>
              <a:r>
                <a:rPr lang="es-MX" sz="1000" b="1" dirty="0" smtClean="0"/>
                <a:t>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EM07328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A. LOPEZ VASQUEZ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EM08335</a:t>
              </a:r>
              <a:r>
                <a:rPr lang="es-MX" sz="1000" b="1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SANCHEZ FLORES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EM00310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GONZALEZ IBARRA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ATILANO GRACIAS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EM00391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ERNESTO VALDEZ GONZALEZ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EM01928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ARSENIO MUÑOZ MORENO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ROGELIO DE LA GARZA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EM04753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FRANCISCO AGUILAR DE HOYOS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EM04503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SIMON A. HERNANDEZ GUERRERO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EM04061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CARLOS GARZA REZA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EM05937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MANUEL GOMEZ CASTRO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EM05153</a:t>
              </a:r>
              <a:r>
                <a:rPr lang="es-MX" sz="1000" dirty="0" smtClean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BENITO VALDES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EM05222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FERNANDO SANCHEZ LEIJA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EM03473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RAYMUNDO CRUZ LOPEZ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EM08331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A. GUTIERREZ JIMENEZ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EM08880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JESUS VALDEZ VÁZQUEZ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EM00335</a:t>
              </a:r>
              <a:r>
                <a:rPr lang="es-MX" sz="10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P. MARTINEZ DE LA </a:t>
              </a:r>
              <a:r>
                <a:rPr lang="es-MX" sz="1000" b="1" dirty="0" smtClean="0"/>
                <a:t>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EM06728</a:t>
              </a:r>
              <a:r>
                <a:rPr lang="es-MX" sz="800" dirty="0">
                  <a:solidFill>
                    <a:prstClr val="black"/>
                  </a:solidFill>
                </a:rPr>
                <a:t> </a:t>
              </a:r>
              <a:r>
                <a:rPr lang="es-MX" sz="1000" b="1" dirty="0"/>
                <a:t>JOSE E. MARTINEZ BRISEÑO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EM04654 </a:t>
              </a:r>
              <a:r>
                <a:rPr lang="es-MX" sz="1000" b="1" dirty="0"/>
                <a:t>JOSE L. AGUILAR </a:t>
              </a:r>
              <a:r>
                <a:rPr lang="es-MX" sz="1000" b="1" dirty="0" err="1"/>
                <a:t>AGUILAR</a:t>
              </a:r>
              <a:endParaRPr lang="es-MX" sz="1000" b="1" dirty="0"/>
            </a:p>
            <a:p>
              <a:r>
                <a:rPr lang="es-MX" sz="600" dirty="0">
                  <a:solidFill>
                    <a:prstClr val="black"/>
                  </a:solidFill>
                </a:rPr>
                <a:t>EM00387 </a:t>
              </a:r>
              <a:r>
                <a:rPr lang="es-MX" sz="1000" b="1" dirty="0"/>
                <a:t>LUIS E. TELLEZ CASTRO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EM08946 </a:t>
              </a:r>
              <a:r>
                <a:rPr lang="es-MX" sz="1000" b="1" dirty="0"/>
                <a:t>HECTOR M. SAUCEDO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EM08985 </a:t>
              </a:r>
              <a:r>
                <a:rPr lang="es-MX" sz="1000" b="1" dirty="0"/>
                <a:t>LUIS M. MARTINEZ MINOR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EM04303 </a:t>
              </a:r>
              <a:r>
                <a:rPr lang="es-MX" sz="1000" b="1" dirty="0"/>
                <a:t>MARCO A. SILVA SEISPRADO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EM04050 </a:t>
              </a:r>
              <a:r>
                <a:rPr lang="es-MX" sz="1000" b="1" dirty="0"/>
                <a:t>JUAN JOSE LEON GUEL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EM05152 </a:t>
              </a:r>
              <a:r>
                <a:rPr lang="es-MX" sz="1000" b="1" dirty="0"/>
                <a:t>JUAN A. RODRIGUEZ VAZQUEZ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EM08955 </a:t>
              </a:r>
              <a:r>
                <a:rPr lang="es-MX" sz="1000" b="1" dirty="0"/>
                <a:t>CECILIO J. FUENTES PEREZ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EM05095 </a:t>
              </a:r>
              <a:r>
                <a:rPr lang="es-MX" sz="1000" b="1" dirty="0"/>
                <a:t>EZEQUIEL RODRIGUEZ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EM09540 </a:t>
              </a:r>
              <a:r>
                <a:rPr lang="es-MX" sz="1000" b="1" dirty="0"/>
                <a:t>MANUEL E. CAMARILLO FABELA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EM05970 </a:t>
              </a:r>
              <a:r>
                <a:rPr lang="es-MX" sz="1000" b="1" dirty="0"/>
                <a:t>JORGE A. REYES TOVAR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EM09547 </a:t>
              </a:r>
              <a:r>
                <a:rPr lang="es-MX" sz="1000" b="1" dirty="0"/>
                <a:t>HECTOR A. AGUILAR CASTILLO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EM09657 </a:t>
              </a:r>
              <a:r>
                <a:rPr lang="es-MX" sz="1000" b="1" dirty="0"/>
                <a:t>JESUS VIDAL DE LA ROSA REYES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EM09546 </a:t>
              </a:r>
              <a:r>
                <a:rPr lang="es-MX" sz="1000" b="1" dirty="0"/>
                <a:t>PEDRO RIVAS RECIO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EM08333 </a:t>
              </a:r>
              <a:r>
                <a:rPr lang="es-MX" sz="1000" b="1" dirty="0"/>
                <a:t>OMAR E. CABRERA ESPARZA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EM08336 </a:t>
              </a:r>
              <a:r>
                <a:rPr lang="es-MX" sz="1000" b="1" dirty="0"/>
                <a:t>IVAN LARA PUENTE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EM02278 </a:t>
              </a:r>
              <a:r>
                <a:rPr lang="es-MX" sz="1000" b="1" dirty="0"/>
                <a:t>ARMANDO CARRILLO SANCHEZ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EM06710 </a:t>
              </a:r>
              <a:r>
                <a:rPr lang="es-MX" sz="1000" b="1" dirty="0"/>
                <a:t>EDGAR NEFTALY GARCIA VALDEZ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EM06719 </a:t>
              </a:r>
              <a:r>
                <a:rPr lang="es-MX" sz="1000" b="1" dirty="0"/>
                <a:t>JUAN M. MELENDEZ VALERO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EM01360 </a:t>
              </a:r>
              <a:r>
                <a:rPr lang="es-MX" sz="1000" b="1" dirty="0"/>
                <a:t>RUBEN SANCHEZ SEGURA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EM07425 </a:t>
              </a:r>
              <a:r>
                <a:rPr lang="es-MX" sz="1000" b="1" dirty="0"/>
                <a:t>JOSE A. MARQUEZ ZACARIAS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EM09624 </a:t>
              </a:r>
              <a:r>
                <a:rPr lang="es-MX" sz="1000" b="1" dirty="0"/>
                <a:t>JOSE R. GAYTAN QUIROZ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EM00336 </a:t>
              </a:r>
              <a:r>
                <a:rPr lang="es-MX" sz="1000" b="1" dirty="0"/>
                <a:t>JUAN M. DE LA PAZ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EM05400 </a:t>
              </a:r>
              <a:r>
                <a:rPr lang="es-MX" sz="1000" b="1" dirty="0"/>
                <a:t>PEDRO R. DE LA CRUZ 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EM09583 </a:t>
              </a:r>
              <a:r>
                <a:rPr lang="es-MX" sz="1000" b="1" dirty="0"/>
                <a:t>LUIS A. ROCHA BARRON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EM00263 </a:t>
              </a:r>
              <a:r>
                <a:rPr lang="es-MX" sz="1000" b="1" dirty="0"/>
                <a:t>LAZARO ARANDA CARRILLO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EM05005 </a:t>
              </a:r>
              <a:r>
                <a:rPr lang="es-MX" sz="1000" b="1" dirty="0"/>
                <a:t>OTONIEL FRANCO DE LA CRUZ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EM09433 </a:t>
              </a:r>
              <a:r>
                <a:rPr lang="es-MX" sz="1000" b="1" dirty="0"/>
                <a:t>JONATHAN I. RIOS HERNANDEZ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EM04653 </a:t>
              </a:r>
              <a:r>
                <a:rPr lang="es-MX" sz="1000" b="1" dirty="0"/>
                <a:t>AARON R. MELENDEZ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EM01442 </a:t>
              </a:r>
              <a:r>
                <a:rPr lang="es-MX" sz="1000" b="1" dirty="0"/>
                <a:t>FRANCISCO VAZQUEZ SOLIS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EM07359 </a:t>
              </a:r>
              <a:r>
                <a:rPr lang="es-MX" sz="1000" b="1" dirty="0"/>
                <a:t>CARLOS E. LARA RAMOS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EM09542 </a:t>
              </a:r>
              <a:r>
                <a:rPr lang="es-MX" sz="1000" b="1" dirty="0"/>
                <a:t>OSCAR A. MARTINEZ EGUIA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EM08913 </a:t>
              </a:r>
              <a:r>
                <a:rPr lang="es-MX" sz="1000" b="1" dirty="0"/>
                <a:t>EDGAR U. IBARRA ARRIAGA</a:t>
              </a:r>
            </a:p>
            <a:p>
              <a:r>
                <a:rPr lang="es-MX" sz="600" dirty="0" smtClean="0">
                  <a:solidFill>
                    <a:prstClr val="black"/>
                  </a:solidFill>
                </a:rPr>
                <a:t>EM00285 </a:t>
              </a:r>
              <a:r>
                <a:rPr lang="es-MX" sz="1000" b="1" dirty="0"/>
                <a:t>JUAN M. DE LA CRUZ RODRIOGUEZ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EM00342 </a:t>
              </a:r>
              <a:r>
                <a:rPr lang="es-MX" sz="1000" b="1" dirty="0"/>
                <a:t>ROBERTO MATA MARTINEZ</a:t>
              </a:r>
            </a:p>
            <a:p>
              <a:r>
                <a:rPr lang="es-MX" sz="600" dirty="0">
                  <a:solidFill>
                    <a:prstClr val="black"/>
                  </a:solidFill>
                </a:rPr>
                <a:t>EM03340 </a:t>
              </a:r>
              <a:r>
                <a:rPr lang="es-MX" sz="1000" b="1" dirty="0"/>
                <a:t>JOSE A. MARTINEZ </a:t>
              </a:r>
              <a:r>
                <a:rPr lang="es-MX" sz="1000" b="1" dirty="0" smtClean="0"/>
                <a:t>NAVARRETE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EM09726 </a:t>
              </a:r>
              <a:r>
                <a:rPr lang="es-MX" sz="1000" b="1" dirty="0"/>
                <a:t>ROGELIO HERNANDEZ </a:t>
              </a:r>
              <a:r>
                <a:rPr lang="es-MX" sz="1000" b="1" dirty="0" smtClean="0"/>
                <a:t>HDZ.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EM00747 </a:t>
              </a:r>
              <a:r>
                <a:rPr lang="es-MX" sz="1000" b="1" dirty="0"/>
                <a:t>JOSE E. ESTUPIÑAN TORRES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EM09706 </a:t>
              </a:r>
              <a:r>
                <a:rPr lang="es-MX" sz="1000" b="1" dirty="0"/>
                <a:t>RAUL F. GUERRA SANDOVAL 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EM07372 </a:t>
              </a:r>
              <a:r>
                <a:rPr lang="es-MX" sz="1000" b="1" dirty="0"/>
                <a:t>ALDO I. MELENDEZ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EM09274 </a:t>
              </a:r>
              <a:r>
                <a:rPr lang="es-MX" sz="1000" b="1" dirty="0"/>
                <a:t>LEONARDO BELMARES VAZQUEZ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EM09669 </a:t>
              </a:r>
              <a:r>
                <a:rPr lang="es-MX" sz="1000" b="1" dirty="0"/>
                <a:t>JOSE G. RAMIREZ MEDINA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EM03417 </a:t>
              </a:r>
              <a:r>
                <a:rPr lang="es-MX" sz="900" b="1" dirty="0"/>
                <a:t>SILVERIO CABALLERO MONTEMAYOR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EM05525 </a:t>
              </a:r>
              <a:r>
                <a:rPr lang="es-MX" sz="1000" b="1" dirty="0"/>
                <a:t>MIGUEL D. CASTRO RAMOS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EM08947 </a:t>
              </a:r>
              <a:r>
                <a:rPr lang="es-MX" sz="1000" b="1" dirty="0"/>
                <a:t>CLAUDIO A. VAZQUEZ MARTINEZ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EM08551 </a:t>
              </a:r>
              <a:r>
                <a:rPr lang="es-MX" sz="1000" b="1" dirty="0"/>
                <a:t>CRUZ GRIMALDO VALDEZ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EM08949 </a:t>
              </a:r>
              <a:r>
                <a:rPr lang="es-MX" sz="1000" b="1" dirty="0"/>
                <a:t>EDUARDO H. GUAJARDO PEREZ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EM09749 </a:t>
              </a:r>
              <a:r>
                <a:rPr lang="es-MX" sz="1000" b="1" dirty="0"/>
                <a:t>JOSE ANGEL CORTEZ RODRGUEZ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EM09751 </a:t>
              </a:r>
              <a:r>
                <a:rPr lang="es-MX" sz="1000" b="1" dirty="0"/>
                <a:t>JUAN E. TORRES RUIZ 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EM03045 </a:t>
              </a:r>
              <a:r>
                <a:rPr lang="es-MX" sz="1000" b="1" dirty="0">
                  <a:solidFill>
                    <a:prstClr val="black"/>
                  </a:solidFill>
                </a:rPr>
                <a:t>JAVIER MARTINEZ ESPINOZA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EM04049 </a:t>
              </a:r>
              <a:r>
                <a:rPr lang="es-MX" sz="1000" b="1" dirty="0"/>
                <a:t>JOSE L. RODRIGUEZ GUTIERREZ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EM04223 </a:t>
              </a:r>
              <a:r>
                <a:rPr lang="es-MX" sz="1000" b="1" dirty="0"/>
                <a:t>SERGIO </a:t>
              </a:r>
              <a:r>
                <a:rPr lang="es-MX" sz="1000" b="1" dirty="0" smtClean="0"/>
                <a:t>HERNANDEZ </a:t>
              </a:r>
              <a:r>
                <a:rPr lang="es-MX" sz="1000" b="1" dirty="0"/>
                <a:t>ESCOBEDO</a:t>
              </a:r>
            </a:p>
            <a:p>
              <a:r>
                <a:rPr lang="es-MX" sz="700" dirty="0">
                  <a:solidFill>
                    <a:prstClr val="black"/>
                  </a:solidFill>
                </a:rPr>
                <a:t>EM04784 </a:t>
              </a:r>
              <a:r>
                <a:rPr lang="es-MX" sz="1000" b="1" dirty="0"/>
                <a:t>JUAN PEREZ </a:t>
              </a:r>
              <a:r>
                <a:rPr lang="es-MX" sz="1000" b="1" dirty="0" err="1"/>
                <a:t>PEREZ</a:t>
              </a:r>
              <a:endParaRPr lang="es-MX" sz="1000" b="1" dirty="0"/>
            </a:p>
            <a:p>
              <a:r>
                <a:rPr lang="es-MX" sz="700" dirty="0">
                  <a:solidFill>
                    <a:prstClr val="black"/>
                  </a:solidFill>
                </a:rPr>
                <a:t>EM09377 </a:t>
              </a:r>
              <a:r>
                <a:rPr lang="es-MX" sz="1000" b="1" dirty="0"/>
                <a:t>ASENCION PEREZ DELGADO</a:t>
              </a:r>
              <a:endParaRPr lang="es-MX" sz="700" dirty="0">
                <a:solidFill>
                  <a:prstClr val="black"/>
                </a:solidFill>
              </a:endParaRPr>
            </a:p>
            <a:p>
              <a:r>
                <a:rPr lang="es-MX" sz="700" dirty="0">
                  <a:solidFill>
                    <a:prstClr val="black"/>
                  </a:solidFill>
                </a:rPr>
                <a:t>EM08843 </a:t>
              </a:r>
              <a:r>
                <a:rPr lang="es-MX" sz="1000" b="1" dirty="0"/>
                <a:t>JUAN CORNELIO ROJAS LINARES</a:t>
              </a: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EM03859 </a:t>
              </a:r>
              <a:r>
                <a:rPr lang="es-MX" sz="1000" b="1" dirty="0">
                  <a:solidFill>
                    <a:prstClr val="black"/>
                  </a:solidFill>
                </a:rPr>
                <a:t>ADOLFO GARZA </a:t>
              </a:r>
              <a:r>
                <a:rPr lang="es-MX" sz="1000" b="1" dirty="0" err="1">
                  <a:solidFill>
                    <a:prstClr val="black"/>
                  </a:solidFill>
                </a:rPr>
                <a:t>GARZA</a:t>
              </a:r>
              <a:endParaRPr lang="es-MX" sz="1000" b="1" dirty="0">
                <a:solidFill>
                  <a:prstClr val="black"/>
                </a:solidFill>
              </a:endParaRPr>
            </a:p>
            <a:p>
              <a:pPr lvl="0"/>
              <a:r>
                <a:rPr lang="es-MX" sz="700" dirty="0">
                  <a:solidFill>
                    <a:prstClr val="black"/>
                  </a:solidFill>
                </a:rPr>
                <a:t>EM09294 </a:t>
              </a:r>
              <a:r>
                <a:rPr lang="es-MX" sz="1000" b="1" dirty="0">
                  <a:solidFill>
                    <a:prstClr val="black"/>
                  </a:solidFill>
                </a:rPr>
                <a:t>MARCO POLO MENDOZA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CORTEZ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EM10010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CORNELIO CASTAÑEDA RDZ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EM10021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JESUCITA GARCIA SAUCEDO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EM10036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YADIRA GABRIELA GARZA MOLINA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EM10038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MARGARITA LINCON RODRIGUEZ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EM10042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ENRIQUE A. GARCIA MERAZ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EM10043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EDUARDO IBARRA DE LA CRUZ 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EM10055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CARLOS NAJERA ESCOBEDO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EM10058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VICENTE FERNANDEZ MOLINA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EM10048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ANAYELY CAMARRILLO HDZ.</a:t>
              </a:r>
            </a:p>
            <a:p>
              <a:pPr lvl="0"/>
              <a:r>
                <a:rPr lang="es-MX" sz="700" dirty="0" smtClean="0">
                  <a:solidFill>
                    <a:prstClr val="black"/>
                  </a:solidFill>
                </a:rPr>
                <a:t>EM10080 </a:t>
              </a:r>
              <a:r>
                <a:rPr lang="es-MX" sz="1000" b="1" dirty="0" smtClean="0">
                  <a:solidFill>
                    <a:prstClr val="black"/>
                  </a:solidFill>
                </a:rPr>
                <a:t>DAVID GONZALEZ CARDENAS </a:t>
              </a:r>
            </a:p>
            <a:p>
              <a:pPr lvl="0"/>
              <a:endParaRPr lang="es-MX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7284342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Operadores, Ayudantes y Peones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37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Conector recto 48"/>
          <p:cNvCxnSpPr/>
          <p:nvPr/>
        </p:nvCxnSpPr>
        <p:spPr>
          <a:xfrm>
            <a:off x="846930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624237" y="3687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10690232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2" name="Conector recto 121"/>
          <p:cNvCxnSpPr/>
          <p:nvPr/>
        </p:nvCxnSpPr>
        <p:spPr>
          <a:xfrm>
            <a:off x="1523491" y="2643087"/>
            <a:ext cx="0" cy="10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8" name="Conector recto 67"/>
          <p:cNvCxnSpPr/>
          <p:nvPr/>
        </p:nvCxnSpPr>
        <p:spPr>
          <a:xfrm flipH="1">
            <a:off x="1514715" y="2643087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DIRECCIÓN DE LIMPIEZA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ÁREA DE CUADRILLAS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8548" y="1419601"/>
            <a:ext cx="0" cy="1525494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765" y="18990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V. CORTINAS RODRIGUEZ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41539" y="2945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LUIS M. CRISTAN MONRREAL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EM09264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703142" y="294698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G. GARCÍA ALVARADO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EM7817</a:t>
              </a:r>
              <a:r>
                <a:rPr lang="es-ES" sz="800" dirty="0" smtClean="0">
                  <a:solidFill>
                    <a:prstClr val="black"/>
                  </a:solidFill>
                </a:rPr>
                <a:t> Apoyo Supervisión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649" y="1276770"/>
            <a:ext cx="2340000" cy="389165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3" name="Conector recto 32"/>
          <p:cNvCxnSpPr/>
          <p:nvPr/>
        </p:nvCxnSpPr>
        <p:spPr>
          <a:xfrm flipH="1">
            <a:off x="1523491" y="3691281"/>
            <a:ext cx="91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40126" y="4142425"/>
            <a:ext cx="1980000" cy="880807"/>
            <a:chOff x="5016000" y="3657622"/>
            <a:chExt cx="2157939" cy="1392460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3657622"/>
              <a:ext cx="2157939" cy="1271103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EM08098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FELIPE R. ZAMORA LEDEZMA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EM08837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DANIEL LARA VEGA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EM08986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MAURO OYUELA ESPARZA </a:t>
              </a:r>
            </a:p>
            <a:p>
              <a:pPr lvl="0" fontAlgn="ctr"/>
              <a:r>
                <a:rPr lang="es-ES_tradnl" sz="600" dirty="0" smtClean="0">
                  <a:solidFill>
                    <a:prstClr val="black"/>
                  </a:solidFill>
                </a:rPr>
                <a:t>EM08292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ANDRÉS E. TOVAR SANDOVAL </a:t>
              </a: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4815582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Cuadrillas Bulevares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39491" y="4147445"/>
            <a:ext cx="4464000" cy="2003431"/>
            <a:chOff x="5016000" y="1099789"/>
            <a:chExt cx="4466242" cy="4602769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99789"/>
              <a:ext cx="4462890" cy="4485517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2" spcCol="1270" rtlCol="0" anchor="ctr" anchorCtr="0">
              <a:noAutofit/>
              <a:flatTx/>
            </a:bodyPr>
            <a:lstStyle/>
            <a:p>
              <a:pPr lvl="0" fontAlgn="ctr"/>
              <a:r>
                <a:rPr lang="es-ES_tradnl" sz="700" dirty="0" smtClean="0">
                  <a:solidFill>
                    <a:schemeClr val="tx1"/>
                  </a:solidFill>
                </a:rPr>
                <a:t>EM00319</a:t>
              </a:r>
              <a:r>
                <a:rPr lang="es-ES_tradnl" sz="700" b="1" dirty="0" smtClean="0">
                  <a:solidFill>
                    <a:schemeClr val="tx1"/>
                  </a:solidFill>
                </a:rPr>
                <a:t> </a:t>
              </a:r>
              <a:r>
                <a:rPr lang="es-ES_tradnl" sz="1000" b="1" dirty="0" smtClean="0">
                  <a:solidFill>
                    <a:schemeClr val="tx1"/>
                  </a:solidFill>
                </a:rPr>
                <a:t>SATURNINO HDZ. DÍAZ DE LEÓN</a:t>
              </a:r>
              <a:endParaRPr lang="es-ES_tradnl" sz="900" b="1" dirty="0" smtClean="0">
                <a:solidFill>
                  <a:schemeClr val="tx1"/>
                </a:solidFill>
              </a:endParaRP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EM08739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LEONEL JUÁREZ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EM03794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EDUARDO HDZ. DÍAZ DE LEÓN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EM06269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JUANA G. ZAMORA CABELLO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EM04305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ARTURO PORRAS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EM07024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VALENTÍN VILLA GAYTÁN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EM09287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JOO MISAEL REYES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EM00353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ERNESTO OROZCO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DÁMASO SIAS PÉREZ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EM03378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ROSA I. MERAZ CORTEZ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EM03979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JOSÉ L. RODRÍGUEZ GUZMÁN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EM09966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JUAN J. RAMÍREZ BARAJAS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EM07272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VILLA REYES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EM08909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WIDMARK RIVERA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EM09286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JESÚS A. VALERO HERNÁNDEZ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EM04684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FIDENCIO PICAZO GARCÍA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EM09396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TOMAS SÁNCHEZ GARANZUAY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EM09653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ENRIQUE PINALES FLORES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EM09681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900" b="1" dirty="0" smtClean="0">
                  <a:solidFill>
                    <a:prstClr val="black"/>
                  </a:solidFill>
                </a:rPr>
                <a:t>BERNARDINO SÁNCHEZ DE SANTIAGO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EM09270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NEMECIO RODRIGUEZ GONZALEZ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EM09621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RICARDO A. SANDOVAL OROZCO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EM09748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JORGE I. MUÑIZ FIGUEROA </a:t>
              </a:r>
            </a:p>
            <a:p>
              <a:pPr lvl="0" fontAlgn="ctr"/>
              <a:r>
                <a:rPr lang="es-ES_tradnl" sz="700" dirty="0" smtClean="0">
                  <a:solidFill>
                    <a:prstClr val="black"/>
                  </a:solidFill>
                </a:rPr>
                <a:t>EM05031</a:t>
              </a:r>
              <a:r>
                <a:rPr lang="es-ES_tradnl" sz="700" b="1" dirty="0" smtClean="0">
                  <a:solidFill>
                    <a:prstClr val="black"/>
                  </a:solidFill>
                </a:rPr>
                <a:t> </a:t>
              </a:r>
              <a:r>
                <a:rPr lang="es-ES_tradnl" sz="1000" b="1" dirty="0" smtClean="0">
                  <a:solidFill>
                    <a:prstClr val="black"/>
                  </a:solidFill>
                </a:rPr>
                <a:t>URBANO G. LUMBRERAS MIRELES </a:t>
              </a:r>
              <a:endParaRPr lang="es-ES_tradnl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5468058"/>
              <a:ext cx="4466242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Cuadrilla Barrido a Mano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572" y="29531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LUDIM MELENDEZ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EM10045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07558" y="4002150"/>
            <a:ext cx="1800000" cy="389165"/>
            <a:chOff x="5016000" y="1040449"/>
            <a:chExt cx="2157939" cy="615227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L. HERNANDEZ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INTENDENCIA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0699" y="1409327"/>
            <a:ext cx="76" cy="42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4665724" y="2168784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0" y="1268635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FLORES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EM05614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55724" y="2616901"/>
            <a:ext cx="9900000" cy="3484779"/>
            <a:chOff x="4877172" y="1194492"/>
            <a:chExt cx="4884330" cy="5021950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4877172" y="1194492"/>
              <a:ext cx="4879621" cy="484582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4" spcCol="1270" rtlCol="0" anchor="ctr" anchorCtr="0">
              <a:noAutofit/>
              <a:flatTx/>
            </a:bodyPr>
            <a:lstStyle/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EM04986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ANDREA DE LA GARZA BRISEÑO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EM06546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ANGELES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MERAZ CORTEZ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EM02950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SAN JUANITA IBARRA SILVA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ROSARIO VALDEZ TERRAZAS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BRISEÑO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EM07377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BRENDA RMZ. MEDINA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OLGA A. ESQUIVEL LARA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EM04326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GPE. PECINA SOLIS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EM04158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E. GTZ. GONZALEZ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DIANA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P.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GARCIA DOMINGUEZ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EM07720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SILVIA P. GOMEZ MORALES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EM05446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LUCIA GPE. JIMENEZ PINEDA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EM06364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MARTHA C. MTZ. ESQUIVEL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EVA L. MTZ. HERNANDEZ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EM06742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L. VILLA BARAJAS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EM06182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950" b="1" dirty="0">
                  <a:solidFill>
                    <a:schemeClr val="tx1"/>
                  </a:solidFill>
                  <a:cs typeface="Arial" panose="020B0604020202020204" pitchFamily="34" charset="0"/>
                </a:rPr>
                <a:t>JUANA </a:t>
              </a:r>
              <a:r>
                <a:rPr lang="es-MX" sz="9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ALMENDAREZ MAGANA</a:t>
              </a:r>
              <a:endParaRPr lang="es-MX" sz="95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LLANAS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EM06304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MA. MTZ. TORRES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EM05097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CASTRO SIFUENTES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EM05344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 LOURDES REYES   ACOSTA 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EUGENIA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RIVERA QUINTERO </a:t>
              </a:r>
              <a:endParaRPr lang="es-MX" sz="10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EM04281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ANA MA. REYES MENDOZA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EM05261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JOSEFINA V. FERNANDEZ HDZ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EM08675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BLANCA CECILIA MARTINEZ HDZ.</a:t>
              </a:r>
            </a:p>
            <a:p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EM05323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DEYANIRA E. HERNANDEZ RDZ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EM06788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JUANA M. CELAYA MENDOZA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EM07715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M. LUNA TOVAR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EM09289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BRANDA GPE. VELEZ ROMAN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EM08453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TREVIÑO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G. ALONSO ORTIZ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EM08514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FLOR E. MELENDEZ VALERO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IRMA Y. GARCIA DOMINGUEZ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EM08838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JULIO C. RODRIGUEZ DE LA ROSA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ROSA ELDA GARCIA SAUCEDO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EM05192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EDNA Y.DEL RIO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EM08811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ELSA LORENA LARA LIMON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EM08812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ARLENE L. BERLANGA ALVARADO 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EM09267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CINTHIYA CORONADO MONA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EM07547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ZULEMA GPE. ZACARIAS SANCHEZ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EM07283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JORGE ZAMONSETT VALDEZ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EM08881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R. COLUINGA DE LA FUENTE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EM05317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SONIA NAJERA CASTAÑEDA.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EM08871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YOLANDA TORRES MUÑIZ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EM06991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A. VIDALES LUNA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JAVIER A. TAPIA DIAZ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 C. GARZA BERLANGA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EM08957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ADRIANA L. ARROYO BALLESTEROS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EM08960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VAENSSA M.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EM08970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SUSANA E. RIOS HERNANDEZ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EM09268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A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. DIAZ CARRANZA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EM08061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RICARDO CAMPOS RODRIGUEZ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EM07555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RAUL CARRILLO SERVANTES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EM09394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ROLSABA A.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EM04900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ANTONIETA HDZ. DIAZ DE LEON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EM07419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DE LA CERDA MARTINEZ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A. RODRIGUEZ GARCIA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EM07900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SARA VALADEZ ROSALES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EM08226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FRANCISCA RIOS OLVEDA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EM08552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JULIA M.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EM08998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MAGDALENA CASTILLO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EM09410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NORMA E. RANGEL AGUILAR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YUDITH S. PEREZ CORTEZ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EM09240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CESAR H. BARBOZA FLORES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EM09456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JUANITA L. SEGURA CAMPOS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EM09642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MAYRA A. PEÑA MEJIA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EM09649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ROSA I. MENDEZ HERNANDEZ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EM09650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ADAYSELA J. CARREON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EM09671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KARINA S. GALLEGOS RIVERA</a:t>
              </a:r>
            </a:p>
            <a:p>
              <a:pPr lvl="0"/>
              <a:r>
                <a:rPr lang="es-MX" sz="6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EM09683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ADRIANA GPE. GARCIA SOLAR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EM09721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LIDIA VALDEZ  MORENO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EM09684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es-MX" sz="10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MA. 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DEL CARMEN DIAZ CARRANZA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EM09629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CLAUDIA I. CORTEZ RAMIREZ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EM09648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KARLA MA. MONITA SANCHEZ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EM00698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MA. DEL CARMEN VAZQUEZ ALVARADO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EM07574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ALICIA DE JESUS TREVIÑO VILLA </a:t>
              </a:r>
            </a:p>
            <a:p>
              <a:pPr lvl="0"/>
              <a:r>
                <a:rPr lang="es-MX" sz="600" dirty="0">
                  <a:solidFill>
                    <a:schemeClr val="tx1"/>
                  </a:solidFill>
                  <a:cs typeface="Arial" panose="020B0604020202020204" pitchFamily="34" charset="0"/>
                </a:rPr>
                <a:t>EM03901</a:t>
              </a:r>
              <a:r>
                <a:rPr lang="es-MX" sz="1000" b="1" dirty="0">
                  <a:solidFill>
                    <a:schemeClr val="tx1"/>
                  </a:solidFill>
                  <a:cs typeface="Arial" panose="020B0604020202020204" pitchFamily="34" charset="0"/>
                </a:rPr>
                <a:t> LUDIVINA </a:t>
              </a:r>
              <a:r>
                <a:rPr lang="es-MX" sz="1000" b="1" dirty="0">
                  <a:solidFill>
                    <a:prstClr val="black"/>
                  </a:solidFill>
                  <a:cs typeface="Arial" panose="020B0604020202020204" pitchFamily="34" charset="0"/>
                </a:rPr>
                <a:t>MORENO DE LA CRUZ </a:t>
              </a:r>
              <a:endParaRPr lang="es-MX" sz="1000" b="1" dirty="0" smtClean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EM10009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JUAN GERARDO MORAN MARTINEZ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EM10062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FLOR A. MARTINEZ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EM10064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ALEJANDRA RAMOS HERNANDEZ </a:t>
              </a:r>
            </a:p>
            <a:p>
              <a:pPr lvl="0"/>
              <a:r>
                <a:rPr lang="es-MX" sz="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EM10069</a:t>
              </a:r>
              <a:r>
                <a:rPr lang="es-MX" sz="1000" b="1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 SAYRA E. PEREZ MENDOZA </a:t>
              </a:r>
              <a:endParaRPr lang="es-MX" sz="1000" b="1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4877172" y="5975288"/>
              <a:ext cx="4884330" cy="2411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Intendentes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74975" y="198614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PALAFOX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EM06957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5724" y="198674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MARÍA GPE. TAPIA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EM03585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3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FOMENTO ECONÓMICO 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>
            <a:endCxn id="43" idx="0"/>
          </p:cNvCxnSpPr>
          <p:nvPr/>
        </p:nvCxnSpPr>
        <p:spPr>
          <a:xfrm>
            <a:off x="6090778" y="140933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8846" y="1280661"/>
            <a:ext cx="2340000" cy="389165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EM08436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Fomento Económico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205" y="218292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ANAHÍ RAMÍREZ VALERIO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EM08944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92133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D. GALINDO MONTEMAYOR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/>
          <p:cNvCxnSpPr/>
          <p:nvPr/>
        </p:nvCxnSpPr>
        <p:spPr>
          <a:xfrm flipH="1">
            <a:off x="10138602" y="1616821"/>
            <a:ext cx="76" cy="255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6097696" y="1619655"/>
            <a:ext cx="76" cy="24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2035524" y="1630575"/>
            <a:ext cx="76" cy="14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1984989"/>
            <a:ext cx="1980000" cy="548833"/>
            <a:chOff x="5016000" y="1040449"/>
            <a:chExt cx="2157939" cy="867642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74627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EM03073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AIDE M. RAMIREZ SONORA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EM05472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CHRISTIAN F. LEIJA RODRIGUEZ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73592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de Departamento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8184" y="198906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DARIO EZEQUIEL AVITIA MENDEZ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EM04364</a:t>
              </a:r>
              <a:r>
                <a:rPr lang="es-ES" sz="800" dirty="0" smtClean="0">
                  <a:solidFill>
                    <a:prstClr val="black"/>
                  </a:solidFill>
                </a:rPr>
                <a:t> Interventor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1996323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NOHEMI MARTINEZ GAYTAN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EM10057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7132" y="2962647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BEATRIZ ELENA LUGO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EM06207</a:t>
              </a:r>
              <a:r>
                <a:rPr lang="es-ES" sz="800" dirty="0" smtClean="0">
                  <a:solidFill>
                    <a:prstClr val="black"/>
                  </a:solidFill>
                </a:rPr>
                <a:t> Intendente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55182" y="2962676"/>
            <a:ext cx="1980000" cy="945285"/>
            <a:chOff x="5008150" y="716119"/>
            <a:chExt cx="2157939" cy="1494386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08150" y="716119"/>
              <a:ext cx="2157939" cy="138777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EM07262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MANUEL J. RIVERA ARREGUIN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EM08778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ROSA I. ESPARZA AMAYA 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EM08942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ALICIA E. RUIZ CEDILLO </a:t>
              </a:r>
              <a:endParaRPr lang="es-ES" sz="1000" b="1" dirty="0">
                <a:solidFill>
                  <a:prstClr val="black"/>
                </a:solidFill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EM09738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CAROLINA L. FALCON LLANAS</a:t>
              </a:r>
              <a:endParaRPr lang="es-ES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08150" y="1976006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6645" y="386047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CORTEZ RAMIREZ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EM07727</a:t>
              </a:r>
              <a:r>
                <a:rPr lang="es-ES" sz="800" dirty="0" smtClean="0">
                  <a:solidFill>
                    <a:prstClr val="black"/>
                  </a:solidFill>
                </a:rPr>
                <a:t> Chofer de Carga General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6" name="Conector recto 35"/>
          <p:cNvCxnSpPr/>
          <p:nvPr/>
        </p:nvCxnSpPr>
        <p:spPr>
          <a:xfrm flipH="1">
            <a:off x="2034632" y="1623309"/>
            <a:ext cx="810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55272" y="385853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G. GALLEGOS PONCE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EM10039</a:t>
              </a:r>
              <a:r>
                <a:rPr lang="es-ES" sz="800" dirty="0" smtClean="0">
                  <a:solidFill>
                    <a:prstClr val="black"/>
                  </a:solidFill>
                </a:rPr>
                <a:t> Velador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21660" y="296484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M. CASTILLA CARREON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EM05724</a:t>
              </a:r>
              <a:r>
                <a:rPr lang="es-ES" sz="800" dirty="0" smtClean="0">
                  <a:solidFill>
                    <a:prstClr val="black"/>
                  </a:solidFill>
                </a:rPr>
                <a:t> Ayudante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5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ector recto 17"/>
          <p:cNvCxnSpPr/>
          <p:nvPr/>
        </p:nvCxnSpPr>
        <p:spPr>
          <a:xfrm flipH="1">
            <a:off x="6097696" y="1251168"/>
            <a:ext cx="76" cy="122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67049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MAYORÍA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212751" y="1983319"/>
            <a:ext cx="0" cy="11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CINTHIA L. DELGADO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Inventarios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Conector recto 13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YESENIA CRUZ INFANTE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8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DAVID GERARDO LOZANO SALAZAR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304361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LILIA PEREZ HUERTA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EM09895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7412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 flipH="1">
            <a:off x="6094843" y="1583975"/>
            <a:ext cx="2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SINDICATURA DE PRIMERA MINORÍA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2" y="2139609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LETICIA MONTEMAYOR RIVAS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EM05551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843" y="1269471"/>
            <a:ext cx="2340000" cy="379240"/>
            <a:chOff x="5016000" y="1040449"/>
            <a:chExt cx="2157939" cy="645215"/>
          </a:xfrm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41" y="2952763"/>
            <a:ext cx="1980001" cy="389165"/>
            <a:chOff x="5016000" y="1040449"/>
            <a:chExt cx="2157940" cy="615227"/>
          </a:xfrm>
          <a:solidFill>
            <a:srgbClr val="92D050"/>
          </a:solidFill>
        </p:grpSpPr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OMAR DE LA CRUZ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EM04757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Administrativo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4061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/>
          <p:cNvCxnSpPr/>
          <p:nvPr/>
        </p:nvCxnSpPr>
        <p:spPr>
          <a:xfrm>
            <a:off x="755068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61014" y="1986303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HACIENDA Y CUENTA PÚBLICA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DANIELA P. MARTÍNEZ ALARCÓN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Planeación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PAOLA C. GÓNGORA PRUNEDA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EM09822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Secretaria de Planeación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671014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ARELI ABISAI VALLE AGUILAR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EM09823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557070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EDUARDO DÍAZ BLANCO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8405" y="1269967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EDUCACIÓN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ALEJANDRA ARRIOLA ROMERO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OMAR ENRIQUE TOVAR ORTIZ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621"/>
            <a:ext cx="2340000" cy="379240"/>
            <a:chOff x="5016000" y="1040449"/>
            <a:chExt cx="2157939" cy="645215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5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recto 43"/>
          <p:cNvCxnSpPr/>
          <p:nvPr/>
        </p:nvCxnSpPr>
        <p:spPr>
          <a:xfrm>
            <a:off x="969575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2493071" y="1991865"/>
            <a:ext cx="0" cy="15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8521634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3646214" y="199284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952819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PLANEACIÓN, URBANISMO Y OBRAS PÚBLICAS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1461" y="1428376"/>
            <a:ext cx="1800" cy="12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1212626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2220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NUBI E. JUAREZ MORENO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EM08798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1222923" y="1995070"/>
            <a:ext cx="97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973048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JULIO C. FUENTES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EM09905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6595" y="1268347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66573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9270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MIRIAM J. GAMEZ DOMINGUEZ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1159" y="230877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M. IBARRA CASTRO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de Desarrollo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509577" y="3430688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BLANCA E. VALERO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EM09902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7" name="Grupo 3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715469" y="3429264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OFELIA M. MANCHA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EM09903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9991021" y="199350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DESARROLLO SOCIAL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V. HERNÁNDEZ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EM09801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13523" y="199507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146852"/>
            <a:ext cx="1980000" cy="1083160"/>
            <a:chOff x="5016000" y="919995"/>
            <a:chExt cx="2157939" cy="1712359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919995"/>
              <a:ext cx="2157939" cy="14888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EM09933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RADAMES MORALES MONDRAGÓN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EM09993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OSCAR E. MEDINA LOZANO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MARIA E. RDZ MEJIA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EM10031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DANAE CISNEROS REYES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397854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OSCAR LUIS PERALES MILLER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7020"/>
            <a:ext cx="2340000" cy="379240"/>
            <a:chOff x="5016000" y="1040449"/>
            <a:chExt cx="2157939" cy="645215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9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SALUD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6"/>
            <a:ext cx="1800" cy="97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DIANA L. ALMAGUER TOLENTINO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EM09847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Z. ZAMARRIPA ESCALERA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7139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LAURDES B. GARZA CANIZALES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17139" y="1269625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1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Conector recto 112"/>
          <p:cNvCxnSpPr/>
          <p:nvPr/>
        </p:nvCxnSpPr>
        <p:spPr>
          <a:xfrm>
            <a:off x="9337414" y="2438326"/>
            <a:ext cx="0" cy="3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141899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2" name="Conector recto 111"/>
          <p:cNvCxnSpPr/>
          <p:nvPr/>
        </p:nvCxnSpPr>
        <p:spPr>
          <a:xfrm>
            <a:off x="4286521" y="2999292"/>
            <a:ext cx="0" cy="5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CONTRALORÍA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0778" y="1589717"/>
            <a:ext cx="5426" cy="129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2855351" y="2429617"/>
            <a:ext cx="0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7" name="Conector recto 66"/>
          <p:cNvCxnSpPr/>
          <p:nvPr/>
        </p:nvCxnSpPr>
        <p:spPr>
          <a:xfrm flipH="1">
            <a:off x="2941656" y="2267185"/>
            <a:ext cx="60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0" name="Grupo 4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04898" y="1266634"/>
            <a:ext cx="1980000" cy="379240"/>
            <a:chOff x="5016000" y="1040449"/>
            <a:chExt cx="2160000" cy="599536"/>
          </a:xfrm>
        </p:grpSpPr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784876" y="2072602"/>
            <a:ext cx="2160000" cy="389165"/>
            <a:chOff x="5016000" y="1040449"/>
            <a:chExt cx="2157939" cy="615227"/>
          </a:xfrm>
        </p:grpSpPr>
        <p:sp>
          <p:nvSpPr>
            <p:cNvPr id="54" name="Rectángulo 5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LAURO BARAJAS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EM01804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Auditoria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072602"/>
            <a:ext cx="2160000" cy="389165"/>
            <a:chOff x="5016000" y="1040449"/>
            <a:chExt cx="2157939" cy="615227"/>
          </a:xfrm>
        </p:grpSpPr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GUILLERMO HERNÁNDEZ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EM08679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Procedimientos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38991" y="3506484"/>
            <a:ext cx="2160000" cy="389165"/>
            <a:chOff x="5016000" y="1040449"/>
            <a:chExt cx="2157939" cy="615227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ISMAEL HERNÁNDEZ YÁÑEZ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EM06862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7" name="Grupo 10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206521" y="3506484"/>
            <a:ext cx="2160000" cy="389165"/>
            <a:chOff x="5016000" y="1040449"/>
            <a:chExt cx="2157939" cy="615227"/>
          </a:xfrm>
        </p:grpSpPr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WENDY A. TOVAR CASTILLO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EM08875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0" name="Conector recto 109"/>
          <p:cNvCxnSpPr/>
          <p:nvPr/>
        </p:nvCxnSpPr>
        <p:spPr>
          <a:xfrm flipH="1">
            <a:off x="1409236" y="2998683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14" name="Grupo 11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30467" y="2710225"/>
            <a:ext cx="2160000" cy="389165"/>
            <a:chOff x="5016000" y="1040449"/>
            <a:chExt cx="2157939" cy="615227"/>
          </a:xfrm>
        </p:grpSpPr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DEBORAH SILLER LEO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EM09938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upo 1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258677" y="2715693"/>
            <a:ext cx="2160000" cy="389165"/>
            <a:chOff x="5016000" y="1040449"/>
            <a:chExt cx="2157939" cy="615227"/>
          </a:xfrm>
        </p:grpSpPr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MIGUEL EDUARDO GONZÁLEZ OVALLE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EM09306</a:t>
              </a:r>
              <a:r>
                <a:rPr lang="es-ES" sz="800" dirty="0" smtClean="0">
                  <a:solidFill>
                    <a:schemeClr val="tx1"/>
                  </a:solidFill>
                </a:rPr>
                <a:t> Auditor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46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IGUALDAD DE GENERO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ESTHER I. DANES ROJAS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EM07729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KARINA V. HERNANDEZ ZUÑIGA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EM09849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332"/>
            <a:ext cx="2340000" cy="379240"/>
            <a:chOff x="5016000" y="1040449"/>
            <a:chExt cx="2157939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099484" y="1409327"/>
            <a:ext cx="6265" cy="105455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SERVICIOS PRIMARIOS, PARQUES Y JARDINES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JIMÉNEZ ZAVALA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3"/>
            <a:ext cx="1980000" cy="929100"/>
            <a:chOff x="5016000" y="1040447"/>
            <a:chExt cx="2157939" cy="1468808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123430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EM09888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YADIRA SILVA SANTIVAÑEZ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EM09889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GABRIELA GONZÁLEZ GLZ.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EM09890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REYNA I. BEDOLLA MENDOZA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EM08555 </a:t>
              </a:r>
              <a:r>
                <a:rPr lang="es-ES" sz="900" b="1" dirty="0" smtClean="0">
                  <a:solidFill>
                    <a:prstClr val="black"/>
                  </a:solidFill>
                </a:rPr>
                <a:t>GILBERTO DE LA GARZA SANCHEZ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2274755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7816"/>
            <a:ext cx="2340000" cy="379240"/>
            <a:chOff x="5016000" y="1040449"/>
            <a:chExt cx="2157939" cy="64521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2370" y="218959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GÉNESIS C. VÉLEZ MENA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EM09818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7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TURISMO, ARTE Y CULTURA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93399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MARISELA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EM08796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FERNANDO DAVALOS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EM09932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1675" y="1267816"/>
            <a:ext cx="2340014" cy="379240"/>
            <a:chOff x="5015992" y="1040449"/>
            <a:chExt cx="2157947" cy="645215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5992" y="1451271"/>
              <a:ext cx="2157935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BRISEIDA BARBOZA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EM09824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04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SEGURIDAD PUBLICA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 flipH="1">
            <a:off x="6095475" y="1409327"/>
            <a:ext cx="4009" cy="158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MARIANA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GPE. </a:t>
              </a:r>
              <a:r>
                <a:rPr lang="es-ES" sz="1000" b="1" dirty="0">
                  <a:solidFill>
                    <a:schemeClr val="tx1"/>
                  </a:solidFill>
                </a:rPr>
                <a:t>MALTOS PORTILLO</a:t>
              </a: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CESAR HERRERA VILLAREAL</a:t>
              </a: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EM09803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22304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JESUS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R. </a:t>
              </a:r>
              <a:r>
                <a:rPr lang="es-ES" sz="1000" b="1" dirty="0">
                  <a:solidFill>
                    <a:schemeClr val="tx1"/>
                  </a:solidFill>
                </a:rPr>
                <a:t>DE LA CERDA ZAMORA</a:t>
              </a: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EM09746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5139" y="1274402"/>
            <a:ext cx="2304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532" y="293367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GARZA PEÑA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EM10077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2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6095475" y="1383200"/>
            <a:ext cx="4009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ATENCIÓN CIUDADANA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MICHELLE A. HERNÁNDEZ MORALES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EM09815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ARTURO F. GARCIA MENCHACA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EM09816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4947" y="1274666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ECOLOGÍA Y MEDIO AMBIENTE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801"/>
            <a:ext cx="1980001" cy="553088"/>
            <a:chOff x="5016000" y="1040450"/>
            <a:chExt cx="2157940" cy="874371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700105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prstClr val="black"/>
                  </a:solidFill>
                </a:rPr>
                <a:t>EM09882</a:t>
              </a:r>
              <a:r>
                <a:rPr lang="es-ES" sz="800" dirty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ZUZELLY RAMOS RODRÍGUEZ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EM10063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TOMAS SALINAS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680323"/>
              <a:ext cx="2157939" cy="23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NAPOLEÓN SAUCEDO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EM09811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SYNTHIA G. VILLEGAS ÁLVAREZ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EM09810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39441" y="1269087"/>
            <a:ext cx="2340000" cy="379240"/>
            <a:chOff x="5016000" y="1040449"/>
            <a:chExt cx="2157939" cy="64521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KAREN MORALES POSADA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EM09884 </a:t>
              </a:r>
              <a:r>
                <a:rPr lang="es-ES" sz="800" dirty="0" smtClean="0">
                  <a:solidFill>
                    <a:prstClr val="black"/>
                  </a:solidFill>
                </a:rPr>
                <a:t>Diseñador Grafico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ROBERTO RAMOS ESPINOZA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EM09883</a:t>
              </a:r>
              <a:r>
                <a:rPr lang="es-ES" sz="800" dirty="0" smtClean="0">
                  <a:solidFill>
                    <a:prstClr val="black"/>
                  </a:solidFill>
                </a:rPr>
                <a:t> Representante y Chofer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21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JUVENTUD Y DEPORTE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4" y="1409327"/>
            <a:ext cx="1800" cy="584927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DENISSE E. ALVARADO AVITIA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EM09820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A. SANCHEZ AGUIRRE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EM09821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848" y="1269087"/>
            <a:ext cx="2340000" cy="379240"/>
            <a:chOff x="5016000" y="1040449"/>
            <a:chExt cx="2157939" cy="645215"/>
          </a:xfrm>
        </p:grpSpPr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099484" y="1409326"/>
            <a:ext cx="1800" cy="208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3657" y="2224460"/>
            <a:ext cx="1980001" cy="389165"/>
            <a:chOff x="5016000" y="1040449"/>
            <a:chExt cx="2157940" cy="615227"/>
          </a:xfrm>
          <a:solidFill>
            <a:schemeClr val="bg1"/>
          </a:solidFill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49"/>
              <a:ext cx="2157939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YAZMIN SAUCEDO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EM09804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5" name="Conector recto 14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6" name="Grupo 1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FELIPE HERNANDEZ VASQUEZ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EM09805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07139" y="1274716"/>
            <a:ext cx="2160000" cy="379240"/>
            <a:chOff x="5016000" y="1040449"/>
            <a:chExt cx="2157939" cy="645215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DERECHOS HUMANOS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2" name="Grupo 2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2223046"/>
            <a:ext cx="1980000" cy="710025"/>
            <a:chOff x="5016000" y="1040447"/>
            <a:chExt cx="2157939" cy="1122474"/>
          </a:xfrm>
          <a:solidFill>
            <a:schemeClr val="bg1"/>
          </a:solidFill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7"/>
              <a:ext cx="2157939" cy="987946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EM09806</a:t>
              </a:r>
              <a:r>
                <a:rPr lang="es-ES" sz="1000" b="1" dirty="0" smtClean="0">
                  <a:solidFill>
                    <a:schemeClr val="tx1"/>
                  </a:solidFill>
                </a:rPr>
                <a:t>LUIS JAIME PONCE ORTIZ 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EM09807 </a:t>
              </a:r>
              <a:r>
                <a:rPr lang="es-ES" sz="1000" b="1" dirty="0" smtClean="0">
                  <a:solidFill>
                    <a:prstClr val="black"/>
                  </a:solidFill>
                </a:rPr>
                <a:t>HOMERO RODRIGUEZ RAMIREZ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928421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800" dirty="0" smtClean="0">
                  <a:solidFill>
                    <a:prstClr val="black"/>
                  </a:solidFill>
                </a:rPr>
                <a:t>Auxiliar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5517" y="322691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AMBROCIO I. PRUNEDA BARRERA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EM10000 </a:t>
              </a:r>
              <a:r>
                <a:rPr lang="es-ES" sz="800" dirty="0" smtClean="0">
                  <a:solidFill>
                    <a:prstClr val="black"/>
                  </a:solidFill>
                </a:rPr>
                <a:t>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010733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ector recto 61"/>
          <p:cNvCxnSpPr/>
          <p:nvPr/>
        </p:nvCxnSpPr>
        <p:spPr>
          <a:xfrm>
            <a:off x="10000546" y="1983980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REGIDURÍA DE REGLAMENTACIÓN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099485" y="1409327"/>
            <a:ext cx="5159" cy="203482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212751" y="1983319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8715" y="3350797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STEPHANIE Y. BAIGEN PÉREZ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EM09891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Conector recto 56"/>
          <p:cNvCxnSpPr/>
          <p:nvPr/>
        </p:nvCxnSpPr>
        <p:spPr>
          <a:xfrm flipH="1">
            <a:off x="2203998" y="1985545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8" name="Grupo 5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2223046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ALFONSO BORJAS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EM09798 </a:t>
              </a:r>
              <a:r>
                <a:rPr lang="es-ES" sz="800" dirty="0" smtClean="0">
                  <a:solidFill>
                    <a:prstClr val="black"/>
                  </a:solidFill>
                </a:rPr>
                <a:t>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2221296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ALBERTO LOPEZ CAMPA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EM09799</a:t>
              </a:r>
              <a:r>
                <a:rPr lang="es-ES" sz="800" dirty="0" smtClean="0">
                  <a:solidFill>
                    <a:prstClr val="black"/>
                  </a:solidFill>
                </a:rPr>
                <a:t> Asistente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6" name="Conector recto 25"/>
          <p:cNvCxnSpPr/>
          <p:nvPr/>
        </p:nvCxnSpPr>
        <p:spPr>
          <a:xfrm>
            <a:off x="10000546" y="3105365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2212751" y="3104704"/>
            <a:ext cx="0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H="1">
            <a:off x="2213523" y="3106930"/>
            <a:ext cx="7776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14682" y="33444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NATALIA M. VILLASANA RÍOS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EM09892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22750" y="3342681"/>
            <a:ext cx="1980001" cy="389164"/>
            <a:chOff x="5016000" y="1040450"/>
            <a:chExt cx="2157940" cy="615226"/>
          </a:xfrm>
          <a:solidFill>
            <a:schemeClr val="bg1"/>
          </a:solidFill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1" y="1040450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GERARDO RIVERA SMITH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EM09797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Grupo 3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9484" y="1269288"/>
            <a:ext cx="2340000" cy="379240"/>
            <a:chOff x="5016000" y="1040449"/>
            <a:chExt cx="2157939" cy="645215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7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4992459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2846684" y="3454651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>
            <a:off x="9321794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7176019" y="3469504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10117185" y="2594728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455736" y="2130607"/>
            <a:ext cx="316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xmlns="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DEL AYUNTAMIENTO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063894" y="2596342"/>
            <a:ext cx="0" cy="4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90778" y="1579481"/>
            <a:ext cx="2" cy="133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73894" y="2805786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LUIS SÁNCHEZ IBARRA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EM09899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8" name="Conector recto 17"/>
          <p:cNvCxnSpPr/>
          <p:nvPr/>
        </p:nvCxnSpPr>
        <p:spPr>
          <a:xfrm flipH="1">
            <a:off x="2064256" y="2597003"/>
            <a:ext cx="80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746238" y="1936931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CYNTHIA N. VILLASTRIGO VALENCIANO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EM08471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127185" y="280009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JUAN MARTÍNEZ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EM08280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00305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DIEGO U. BURUATO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EM08400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7865" y="1265265"/>
            <a:ext cx="2340000" cy="379240"/>
            <a:chOff x="5016000" y="1040449"/>
            <a:chExt cx="2157939" cy="599536"/>
          </a:xfrm>
        </p:grpSpPr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950" y="1936038"/>
            <a:ext cx="2160000" cy="389165"/>
            <a:chOff x="5016000" y="1040449"/>
            <a:chExt cx="2157939" cy="615227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469492" y="193357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ARGENTINA DOMANI ALEMÁN SOTO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EM03361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878998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FIDENCIO GARZA REYNA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EM09898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110393" y="2831245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LEONEL RENDÓN ISUNZA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EM06926</a:t>
              </a:r>
              <a:r>
                <a:rPr lang="es-ES" sz="800" dirty="0" smtClean="0">
                  <a:solidFill>
                    <a:prstClr val="black"/>
                  </a:solidFill>
                </a:rPr>
                <a:t> Asesor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31794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6" name="Rectángulo 45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H. HERRERA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EM03318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6207741" y="3708192"/>
            <a:ext cx="198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xmlns="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ANGÉLICA GARCÍA GAYTÁN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xmlns="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EM03485</a:t>
              </a:r>
              <a:r>
                <a:rPr lang="es-ES" sz="800" dirty="0" smtClean="0">
                  <a:solidFill>
                    <a:prstClr val="black"/>
                  </a:solidFill>
                </a:rPr>
                <a:t> Secretaria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3" name="Conector recto 52"/>
          <p:cNvCxnSpPr/>
          <p:nvPr/>
        </p:nvCxnSpPr>
        <p:spPr>
          <a:xfrm>
            <a:off x="8265823" y="2605504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H="1">
            <a:off x="7176019" y="3469504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>
            <a:off x="3936488" y="2590651"/>
            <a:ext cx="0" cy="8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>
            <a:off x="2846684" y="3454651"/>
            <a:ext cx="2145775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8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10377</TotalTime>
  <Words>8664</Words>
  <Application>Microsoft Office PowerPoint</Application>
  <PresentationFormat>Panorámica</PresentationFormat>
  <Paragraphs>2251</Paragraphs>
  <Slides>88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88</vt:i4>
      </vt:variant>
    </vt:vector>
  </HeadingPairs>
  <TitlesOfParts>
    <vt:vector size="95" baseType="lpstr">
      <vt:lpstr>Arial</vt:lpstr>
      <vt:lpstr>Calibri</vt:lpstr>
      <vt:lpstr>Calibri Light</vt:lpstr>
      <vt:lpstr>Segoe UI Symbol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519</cp:revision>
  <cp:lastPrinted>2022-05-30T16:06:24Z</cp:lastPrinted>
  <dcterms:created xsi:type="dcterms:W3CDTF">2022-02-24T11:34:15Z</dcterms:created>
  <dcterms:modified xsi:type="dcterms:W3CDTF">2022-07-08T19:50:01Z</dcterms:modified>
</cp:coreProperties>
</file>